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4"/>
  </p:notesMasterIdLst>
  <p:sldIdLst>
    <p:sldId id="265" r:id="rId5"/>
    <p:sldId id="268" r:id="rId6"/>
    <p:sldId id="269" r:id="rId7"/>
    <p:sldId id="291" r:id="rId8"/>
    <p:sldId id="292" r:id="rId9"/>
    <p:sldId id="325" r:id="rId10"/>
    <p:sldId id="293" r:id="rId11"/>
    <p:sldId id="294" r:id="rId12"/>
    <p:sldId id="295" r:id="rId13"/>
    <p:sldId id="296" r:id="rId14"/>
    <p:sldId id="326" r:id="rId15"/>
    <p:sldId id="297" r:id="rId16"/>
    <p:sldId id="271"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E2DA53-EABB-95DC-3211-902908543DEC}" name="Eusebio, Ronald John" initials="ERJ" userId="S::r.eusebio@lausd.net::a5549c81-c404-4649-8008-cefeab1c5d46" providerId="AD"/>
  <p188:author id="{48C575F5-0F2B-D2E4-2B5C-1AAFD46892BA}" name="Lara, Claudia M." initials="LCM" userId="S::claudia.m.lara@lausd.net::add9a68e-9e39-47cb-8d89-6810996ff8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EFF"/>
    <a:srgbClr val="FF0000"/>
    <a:srgbClr val="0021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27" autoAdjust="0"/>
    <p:restoredTop sz="85316" autoAdjust="0"/>
  </p:normalViewPr>
  <p:slideViewPr>
    <p:cSldViewPr snapToGrid="0">
      <p:cViewPr>
        <p:scale>
          <a:sx n="90" d="100"/>
          <a:sy n="90" d="100"/>
        </p:scale>
        <p:origin x="46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015D3-2CFA-4567-8A44-9A52DAB8B0E1}"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44F85-ED11-4ADA-8814-1B5868CB5A68}" type="slidenum">
              <a:rPr lang="en-US" smtClean="0"/>
              <a:t>‹#›</a:t>
            </a:fld>
            <a:endParaRPr lang="en-US"/>
          </a:p>
        </p:txBody>
      </p:sp>
    </p:spTree>
    <p:extLst>
      <p:ext uri="{BB962C8B-B14F-4D97-AF65-F5344CB8AC3E}">
        <p14:creationId xmlns:p14="http://schemas.microsoft.com/office/powerpoint/2010/main" val="154677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chieve.lausd.net/cms/lib/CA01000043/Centricity/Domain/318/parent_emergency_guide%20eng_span.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EDC&amp;sectionNum=32282."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my.lausd.net/webcenter/wccproxy/d?dDocName=1358273"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achieve.lausd.net/pei"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a:t>
            </a:r>
            <a:endParaRPr lang="en-US" dirty="0"/>
          </a:p>
          <a:p>
            <a:pPr marL="171450" indent="-171450">
              <a:buFont typeface="Arial" panose="020B0604020202020204" pitchFamily="34" charset="0"/>
              <a:buChar char="•"/>
            </a:pPr>
            <a:r>
              <a:rPr lang="en-US" dirty="0"/>
              <a:t>Conducts Welcome/Introductions.</a:t>
            </a:r>
          </a:p>
          <a:p>
            <a:pPr marL="171450" indent="-171450">
              <a:buFont typeface="Arial" panose="020B0604020202020204" pitchFamily="34" charset="0"/>
              <a:buChar char="•"/>
            </a:pPr>
            <a:r>
              <a:rPr lang="en-US" dirty="0"/>
              <a:t>States</a:t>
            </a:r>
            <a:r>
              <a:rPr lang="en-US" baseline="0" dirty="0"/>
              <a:t> that the purpose of this meeting is to support parents and the school community in developing a general awareness of school safety procedures, including how students will be reunited in actual disasters. It will also provide an</a:t>
            </a:r>
            <a:r>
              <a:rPr lang="en-US" sz="1200" b="0" i="0" kern="1200" dirty="0">
                <a:solidFill>
                  <a:schemeClr val="tx1"/>
                </a:solidFill>
                <a:effectLst/>
                <a:latin typeface="+mn-lt"/>
                <a:ea typeface="+mn-ea"/>
                <a:cs typeface="+mn-cs"/>
              </a:rPr>
              <a:t> opportunity to express an opinion about the school safety plan.</a:t>
            </a:r>
            <a:endParaRPr lang="en-US" baseline="0" dirty="0"/>
          </a:p>
          <a:p>
            <a:pPr marL="171450" indent="-171450">
              <a:buFont typeface="Arial" panose="020B0604020202020204" pitchFamily="34" charset="0"/>
              <a:buChar char="•"/>
            </a:pPr>
            <a:r>
              <a:rPr lang="en-US" sz="1800" dirty="0">
                <a:effectLst/>
                <a:latin typeface="Segoe UI" panose="020B0502040204020203" pitchFamily="34" charset="0"/>
              </a:rPr>
              <a:t>States that this is the public meeting required by ed code to review, discuss, and allow comments on the school’s plan and emergency procedures. </a:t>
            </a:r>
          </a:p>
          <a:p>
            <a:pPr marL="0" indent="0">
              <a:buFont typeface="Arial" panose="020B0604020202020204" pitchFamily="34" charset="0"/>
              <a:buNone/>
            </a:pPr>
            <a:endParaRPr lang="en-US" dirty="0"/>
          </a:p>
          <a:p>
            <a:r>
              <a:rPr lang="en-US" dirty="0"/>
              <a:t>Background for facilitator/not necessary to share:</a:t>
            </a:r>
          </a:p>
          <a:p>
            <a:r>
              <a:rPr lang="en-US" dirty="0"/>
              <a:t>- The public meeting is required by Ed Code 32288. </a:t>
            </a: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will now explore some fields we update online in order to complete, submit and print our ISSP.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These are the required members of our 2025-26 School Site Council</a:t>
            </a:r>
            <a:r>
              <a:rPr lang="en-US" baseline="0" dirty="0">
                <a:solidFill>
                  <a:srgbClr val="FF0000"/>
                </a:solidFill>
              </a:rPr>
              <a:t>. (Facilitator should complete table prior to the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777777"/>
                </a:solidFill>
                <a:effectLst/>
                <a:latin typeface="Helvetica Neue"/>
              </a:rPr>
              <a:t>The committee is the collaborative group that completes the Integrated Safe School Plan using this District-approved ISSP online template.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777777"/>
                </a:solidFill>
                <a:effectLst/>
                <a:latin typeface="Helvetica Neue"/>
              </a:rPr>
              <a:t>The School Safety Committee has a broad representation of all stakeholder groups (students, parents, staff, and community) including applicable co-located school representatives. </a:t>
            </a:r>
            <a:endParaRPr lang="en-US" baseline="0" dirty="0">
              <a:solidFill>
                <a:srgbClr val="FF0000"/>
              </a:solidFill>
            </a:endParaRPr>
          </a:p>
          <a:p>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475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a:extLst>
            <a:ext uri="{FF2B5EF4-FFF2-40B4-BE49-F238E27FC236}">
              <a16:creationId xmlns:a16="http://schemas.microsoft.com/office/drawing/2014/main" id="{D7329845-5825-3F58-D08F-D3FFCCD0AA43}"/>
            </a:ext>
          </a:extLst>
        </p:cNvPr>
        <p:cNvGrpSpPr/>
        <p:nvPr/>
      </p:nvGrpSpPr>
      <p:grpSpPr>
        <a:xfrm>
          <a:off x="0" y="0"/>
          <a:ext cx="0" cy="0"/>
          <a:chOff x="0" y="0"/>
          <a:chExt cx="0" cy="0"/>
        </a:xfrm>
      </p:grpSpPr>
      <p:sp>
        <p:nvSpPr>
          <p:cNvPr id="266" name="Google Shape;266;p13:notes">
            <a:extLst>
              <a:ext uri="{FF2B5EF4-FFF2-40B4-BE49-F238E27FC236}">
                <a16:creationId xmlns:a16="http://schemas.microsoft.com/office/drawing/2014/main" id="{9A1DD5B3-AC03-C5C5-93CC-368CCEE7FD6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will now explore some fields we update online in order to complete, submit and print our ISSP.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These are the required members of our 2025-26 School Safety</a:t>
            </a:r>
            <a:r>
              <a:rPr lang="en-US" baseline="0" dirty="0">
                <a:solidFill>
                  <a:srgbClr val="FF0000"/>
                </a:solidFill>
              </a:rPr>
              <a:t> Planning Committee. (Facilitator should complete table prior to the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777777"/>
                </a:solidFill>
                <a:effectLst/>
                <a:latin typeface="Helvetica Neue"/>
              </a:rPr>
              <a:t>The committee is the collaborative group that completes the Integrated Safe School Plan using this District-approved ISSP online template.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777777"/>
                </a:solidFill>
                <a:effectLst/>
                <a:latin typeface="Helvetica Neue"/>
              </a:rPr>
              <a:t>The School Safety Committee has a broad representation of all stakeholder groups (students, parents, staff, and community) including applicable co-located school representatives. </a:t>
            </a:r>
            <a:endParaRPr lang="en-US" baseline="0" dirty="0">
              <a:solidFill>
                <a:srgbClr val="FF0000"/>
              </a:solidFill>
            </a:endParaRPr>
          </a:p>
          <a:p>
            <a:endParaRPr lang="en-US" sz="1200" b="0" i="0" kern="1200" dirty="0">
              <a:solidFill>
                <a:schemeClr val="tx1"/>
              </a:solidFill>
              <a:effectLst/>
              <a:latin typeface="+mn-lt"/>
              <a:ea typeface="+mn-ea"/>
              <a:cs typeface="+mn-cs"/>
            </a:endParaRPr>
          </a:p>
          <a:p>
            <a:endParaRPr lang="en-US" dirty="0"/>
          </a:p>
        </p:txBody>
      </p:sp>
      <p:sp>
        <p:nvSpPr>
          <p:cNvPr id="267" name="Google Shape;267;p13:notes">
            <a:extLst>
              <a:ext uri="{FF2B5EF4-FFF2-40B4-BE49-F238E27FC236}">
                <a16:creationId xmlns:a16="http://schemas.microsoft.com/office/drawing/2014/main" id="{E18A66B0-DE7A-1E4E-2C51-B8205232100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1154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These are the suggested members of our 2024-25 School Safety</a:t>
            </a:r>
            <a:r>
              <a:rPr lang="en-US" baseline="0" dirty="0">
                <a:solidFill>
                  <a:srgbClr val="FF0000"/>
                </a:solidFill>
              </a:rPr>
              <a:t> Planning Committee. (Facilitator should complete table prior to the training.)</a:t>
            </a:r>
          </a:p>
          <a:p>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99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 shares more school specifics</a:t>
            </a:r>
            <a:r>
              <a:rPr lang="en-US" baseline="0" dirty="0"/>
              <a: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solidFill>
                  <a:srgbClr val="FF0000"/>
                </a:solidFill>
              </a:rPr>
              <a:t>(Adds details to the slide prior to the meeting.)</a:t>
            </a:r>
            <a:r>
              <a:rPr lang="en-US" baseline="0" dirty="0">
                <a:solidFill>
                  <a:srgbClr val="FF0000"/>
                </a:solidFill>
              </a:rPr>
              <a:t> Shares some details about the process taken at school to update</a:t>
            </a:r>
            <a:r>
              <a:rPr lang="en-US" dirty="0">
                <a:solidFill>
                  <a:srgbClr val="FF0000"/>
                </a:solidFill>
              </a:rPr>
              <a:t> the ISSP</a:t>
            </a:r>
            <a:r>
              <a:rPr lang="en-US" baseline="0" dirty="0">
                <a:solidFill>
                  <a:srgbClr val="FF0000"/>
                </a:solidFill>
              </a:rPr>
              <a:t>. (Ideas for consideration are provided.)</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 For updates to be official and part of the current plan, the principal needs to resubmit the plan. The copy for public view would need to be replaced.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6963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 shares more school specifics</a:t>
            </a:r>
            <a:r>
              <a:rPr lang="en-US" baseline="0" dirty="0"/>
              <a: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solidFill>
                  <a:srgbClr val="FF0000"/>
                </a:solidFill>
              </a:rPr>
              <a:t>(Adds details to the slide prior to the meeting.) </a:t>
            </a:r>
            <a:r>
              <a:rPr lang="en-US" dirty="0">
                <a:solidFill>
                  <a:srgbClr val="FF0000"/>
                </a:solidFill>
              </a:rPr>
              <a:t>Provides example(s) of updates that have taken place/may take place during the year (staffing</a:t>
            </a:r>
            <a:r>
              <a:rPr lang="en-US" baseline="0" dirty="0">
                <a:solidFill>
                  <a:srgbClr val="FF0000"/>
                </a:solidFill>
              </a:rPr>
              <a:t> changes requiring changes to emergency teams, water treatment date, safety series training completion dates, new offsite location, etc.).</a:t>
            </a:r>
            <a:endParaRPr lang="en-US" dirty="0">
              <a:solidFill>
                <a:srgbClr val="FF0000"/>
              </a:solidFill>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p>
          <a:p>
            <a:r>
              <a:rPr lang="en-US" sz="1200" b="0" i="0" kern="1200" baseline="0" dirty="0">
                <a:solidFill>
                  <a:schemeClr val="tx1"/>
                </a:solidFill>
                <a:effectLst/>
                <a:latin typeface="+mn-lt"/>
                <a:ea typeface="+mn-ea"/>
                <a:cs typeface="+mn-cs"/>
              </a:rPr>
              <a:t>- For updates to be official and part of the current plan, the principal needs to resubmit the plan. The copy for public view would need to be replaced. </a:t>
            </a:r>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5654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baseline="0" dirty="0"/>
          </a:p>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We will now explore some emergency protocols</a:t>
            </a:r>
            <a:r>
              <a:rPr lang="en-US" baseline="0" dirty="0"/>
              <a:t> from our ISSP. These are provided by the District.</a:t>
            </a:r>
          </a:p>
          <a:p>
            <a:pPr marL="171450" indent="-171450">
              <a:buFontTx/>
              <a:buChar char="-"/>
            </a:pPr>
            <a:r>
              <a:rPr lang="en-US" baseline="0" dirty="0"/>
              <a:t>These components are found in both the print and online versions of the ISSP</a:t>
            </a:r>
          </a:p>
          <a:p>
            <a:pPr marL="171450" indent="-171450">
              <a:buFontTx/>
              <a:buChar char="-"/>
            </a:pPr>
            <a:r>
              <a:rPr lang="en-US" baseline="0" dirty="0"/>
              <a:t>Functional annexes focus on</a:t>
            </a:r>
            <a:r>
              <a:rPr lang="en-US" b="0" i="0" dirty="0">
                <a:solidFill>
                  <a:srgbClr val="777777"/>
                </a:solidFill>
                <a:effectLst/>
                <a:latin typeface="Helvetica Neue"/>
              </a:rPr>
              <a:t> operational functions and the courses of action developed to carry them out, independent of the threat or hazard requiring response. Many functions will occur consecutively and functions may be performed concurrently for different threats and hazards which will be discussed subsequently. We practice these actions during our regularly scheduled emergency drills. </a:t>
            </a:r>
            <a:r>
              <a:rPr lang="en-US" baseline="0" dirty="0"/>
              <a:t>(</a:t>
            </a:r>
            <a:r>
              <a:rPr lang="en-US" baseline="0" dirty="0">
                <a:solidFill>
                  <a:srgbClr val="FF0000"/>
                </a:solidFill>
              </a:rPr>
              <a:t>Starting</a:t>
            </a:r>
            <a:r>
              <a:rPr lang="en-US" dirty="0">
                <a:solidFill>
                  <a:srgbClr val="FF0000"/>
                </a:solidFill>
              </a:rPr>
              <a:t> with some subsections from Functional Annexes, s</a:t>
            </a:r>
            <a:r>
              <a:rPr lang="en-US" baseline="0" dirty="0">
                <a:solidFill>
                  <a:srgbClr val="FF0000"/>
                </a:solidFill>
              </a:rPr>
              <a:t>hare examples as you deem relevant/necessary for your school community.</a:t>
            </a:r>
            <a:r>
              <a:rPr lang="en-US" baseline="0" dirty="0"/>
              <a:t>)</a:t>
            </a:r>
          </a:p>
          <a:p>
            <a:pPr marL="171450" indent="-171450">
              <a:buFontTx/>
              <a:buChar char="-"/>
            </a:pPr>
            <a:r>
              <a:rPr lang="en-US" dirty="0"/>
              <a:t>Be a</a:t>
            </a:r>
            <a:r>
              <a:rPr lang="en-US" baseline="0" dirty="0"/>
              <a:t>ssured that when the school evacuates, medications are also evacuated.</a:t>
            </a:r>
          </a:p>
          <a:p>
            <a:pPr marL="171450" indent="-171450">
              <a:buFontTx/>
              <a:buChar char="-"/>
            </a:pPr>
            <a:r>
              <a:rPr lang="en-US" b="1" dirty="0"/>
              <a:t>For schools with multiple stories: </a:t>
            </a:r>
            <a:r>
              <a:rPr lang="en-US" dirty="0">
                <a:solidFill>
                  <a:srgbClr val="FF0000"/>
                </a:solidFill>
              </a:rPr>
              <a:t>The facilitator may also mention that the school has an evacuation chair and staff has been trained on its use.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printed ISSP</a:t>
            </a:r>
            <a:r>
              <a:rPr lang="en-US" baseline="0" dirty="0"/>
              <a:t> is organized differently than the online ISSP, though the content is mostly the same.</a:t>
            </a: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1795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baseline="0" dirty="0"/>
          </a:p>
          <a:p>
            <a:r>
              <a:rPr lang="en-US" dirty="0"/>
              <a:t>Facilitator</a:t>
            </a:r>
            <a:r>
              <a:rPr lang="en-US" baseline="0" dirty="0"/>
              <a:t> states:</a:t>
            </a:r>
            <a:endParaRPr lang="en-US" dirty="0"/>
          </a:p>
          <a:p>
            <a:pPr marL="171450" indent="-171450">
              <a:buFontTx/>
              <a:buChar char="-"/>
            </a:pPr>
            <a:r>
              <a:rPr lang="en-US" baseline="0" dirty="0"/>
              <a:t>These are additional functional annexes.</a:t>
            </a:r>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0341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baseline="0" dirty="0"/>
          </a:p>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We will now explore some threat/hazard</a:t>
            </a:r>
            <a:r>
              <a:rPr lang="en-US" baseline="0" dirty="0"/>
              <a:t> procedures. The corresponding protocols are provided by the District.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777777"/>
                </a:solidFill>
                <a:effectLst/>
                <a:latin typeface="Helvetica" panose="020B0604020202020204" pitchFamily="34" charset="0"/>
                <a:ea typeface="Times New Roman" panose="02020603050405020304" pitchFamily="18" charset="0"/>
                <a:cs typeface="Times New Roman" panose="02020603050405020304" pitchFamily="18" charset="0"/>
              </a:rPr>
              <a:t>The threat- and hazard-specific annexes describe the courses of action unique to particular threats and hazards. These annexes were developed at the District level, based on risk analyses.</a:t>
            </a:r>
            <a:endParaRPr lang="en-US" baseline="0" dirty="0"/>
          </a:p>
          <a:p>
            <a:pPr marL="171450" indent="-171450">
              <a:buFontTx/>
              <a:buChar char="-"/>
            </a:pP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6332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These are additional threat/hazard</a:t>
            </a:r>
            <a:r>
              <a:rPr lang="en-US" baseline="0" dirty="0"/>
              <a:t> procedures.</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094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These are additional threat/hazard</a:t>
            </a:r>
            <a:r>
              <a:rPr lang="en-US" baseline="0" dirty="0"/>
              <a:t> procedures.</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8259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indent="-171450">
              <a:buFont typeface="Arial" panose="020B0604020202020204" pitchFamily="34" charset="0"/>
              <a:buChar char="•"/>
            </a:pPr>
            <a:r>
              <a:rPr lang="en-US" sz="1200" b="0" i="0" kern="1200" dirty="0">
                <a:solidFill>
                  <a:srgbClr val="FF0000"/>
                </a:solidFill>
                <a:effectLst/>
                <a:latin typeface="+mn-lt"/>
                <a:ea typeface="+mn-ea"/>
                <a:cs typeface="+mn-cs"/>
              </a:rPr>
              <a:t>Facilitator reads/allows</a:t>
            </a:r>
            <a:r>
              <a:rPr lang="en-US" sz="1200" b="0" i="0" kern="1200" baseline="0" dirty="0">
                <a:solidFill>
                  <a:srgbClr val="FF0000"/>
                </a:solidFill>
                <a:effectLst/>
                <a:latin typeface="+mn-lt"/>
                <a:ea typeface="+mn-ea"/>
                <a:cs typeface="+mn-cs"/>
              </a:rPr>
              <a:t> participants to read agenda items.</a:t>
            </a:r>
          </a:p>
          <a:p>
            <a:pPr marL="171450" indent="-171450">
              <a:buFont typeface="Arial" panose="020B0604020202020204" pitchFamily="34" charset="0"/>
              <a:buChar char="•"/>
            </a:pPr>
            <a:r>
              <a:rPr lang="en-US" dirty="0"/>
              <a:t>Staff and the ISSP contact in particular will be available for future questions beyond today’s session.</a:t>
            </a:r>
            <a:endParaRPr lang="en-US" sz="1200" b="0" i="0" kern="1200" dirty="0">
              <a:solidFill>
                <a:schemeClr val="tx1"/>
              </a:solidFill>
              <a:effectLst/>
              <a:latin typeface="+mn-lt"/>
              <a:ea typeface="+mn-ea"/>
              <a:cs typeface="+mn-cs"/>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baseline="0" dirty="0"/>
          </a:p>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These are additional threat/hazard</a:t>
            </a:r>
            <a:r>
              <a:rPr lang="en-US" baseline="0" dirty="0"/>
              <a:t> procedures.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solidFill>
                  <a:srgbClr val="FF0000"/>
                </a:solidFill>
              </a:rPr>
              <a:t>Shares examples of </a:t>
            </a:r>
            <a:r>
              <a:rPr lang="en-US" dirty="0">
                <a:solidFill>
                  <a:srgbClr val="FF0000"/>
                </a:solidFill>
              </a:rPr>
              <a:t>the most relevant</a:t>
            </a:r>
            <a:r>
              <a:rPr lang="en-US" baseline="0" dirty="0">
                <a:solidFill>
                  <a:srgbClr val="FF0000"/>
                </a:solidFill>
              </a:rPr>
              <a:t> threats/hazards. Display from your ISSP. For example, you may want to share common (in your community) and/or frequent (at your school) threats/hazards. (See next slide.)</a:t>
            </a:r>
            <a:endParaRPr lang="en-US"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5549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baseline="0" dirty="0">
                <a:solidFill>
                  <a:srgbClr val="FF0000"/>
                </a:solidFill>
              </a:rPr>
              <a:t>(Adds details to the slide prior to the meeting.)</a:t>
            </a:r>
            <a:r>
              <a:rPr lang="en-US" baseline="0" dirty="0">
                <a:solidFill>
                  <a:srgbClr val="FF0000"/>
                </a:solidFill>
              </a:rPr>
              <a:t> Shares some school-specific details, such as examples of </a:t>
            </a:r>
            <a:r>
              <a:rPr lang="en-US" dirty="0">
                <a:solidFill>
                  <a:srgbClr val="FF0000"/>
                </a:solidFill>
              </a:rPr>
              <a:t>the most relevant, common/frequent</a:t>
            </a:r>
            <a:r>
              <a:rPr lang="en-US" baseline="0" dirty="0">
                <a:solidFill>
                  <a:srgbClr val="FF0000"/>
                </a:solidFill>
              </a:rPr>
              <a:t> threats/hazards and/or lessons learned. You may want to quantify the threats experienced and as applicable discuss your preparedness, challenges and/or lessons learned.</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2835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 ISSP also identifies the school’s emergency teams and their members.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These are the teams that based on their specific duties will support our school in responding to threats/hazards.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Team membership</a:t>
            </a:r>
            <a:r>
              <a:rPr lang="en-US" dirty="0"/>
              <a:t> is reviewed and updated each year</a:t>
            </a:r>
            <a:r>
              <a:rPr lang="en-US" baseline="0" dirty="0"/>
              <a:t>. </a:t>
            </a:r>
            <a:r>
              <a:rPr lang="en-US" dirty="0"/>
              <a:t>We survey staff to ensure teams are well established.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We have 9 teams, 2 positions and an additional 3 optional positions.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Read this and next two slides for familiarity with the role of each emergency team. </a:t>
            </a:r>
          </a:p>
          <a:p>
            <a:endParaRPr lang="en-US" sz="1200" b="0" i="0" kern="1200" dirty="0">
              <a:solidFill>
                <a:schemeClr val="tx1"/>
              </a:solidFill>
              <a:effectLst/>
              <a:latin typeface="+mn-lt"/>
              <a:ea typeface="+mn-ea"/>
              <a:cs typeface="+mn-cs"/>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9278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These are additional emergency teams/positions.</a:t>
            </a: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561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Facilitator states: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Bahnschrift SemiLight" panose="020B0502040204020203" pitchFamily="34" charset="0"/>
                <a:cs typeface="Times New Roman" panose="02020603050405020304" pitchFamily="18" charset="0"/>
              </a:rPr>
              <a:t>These are the last set of emergency positions that are part of our emergency response.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effectLst/>
              <a:latin typeface="Bahnschrift SemiLight" panose="020B0502040204020203" pitchFamily="34" charset="0"/>
              <a:cs typeface="Times New Roman" panose="02020603050405020304" pitchFamily="18" charset="0"/>
            </a:endParaRPr>
          </a:p>
          <a:p>
            <a:r>
              <a:rPr lang="en-US" sz="1200" b="0" i="0" u="sng" kern="1200" dirty="0">
                <a:solidFill>
                  <a:schemeClr val="tx1"/>
                </a:solidFill>
                <a:effectLst/>
                <a:latin typeface="+mn-lt"/>
                <a:ea typeface="+mn-ea"/>
                <a:cs typeface="+mn-cs"/>
              </a:rPr>
              <a:t>Background for facilitator/not</a:t>
            </a:r>
            <a:r>
              <a:rPr lang="en-US" sz="1200" b="0" i="0" u="sng" kern="1200" baseline="0" dirty="0">
                <a:solidFill>
                  <a:schemeClr val="tx1"/>
                </a:solidFill>
                <a:effectLst/>
                <a:latin typeface="+mn-lt"/>
                <a:ea typeface="+mn-ea"/>
                <a:cs typeface="+mn-cs"/>
              </a:rPr>
              <a:t> necessary to share:</a:t>
            </a:r>
            <a:endParaRPr lang="en-US" sz="1200" b="0" i="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 School Emergency Response Box has critical information, such as, class schedules so search and rescue team know where to look for (missing) students, student home contact information, information for students with specific emergency needs, and staff emergency information.</a:t>
            </a:r>
            <a:endParaRPr lang="en-US" sz="1200" dirty="0">
              <a:effectLst/>
              <a:latin typeface="Bahnschrift SemiLight"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Bahnschrift SemiLight" panose="020B0502040204020203" pitchFamily="34" charset="0"/>
              <a:cs typeface="Times New Roman" panose="02020603050405020304" pitchFamily="18" charset="0"/>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8479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rgbClr val="FF0000"/>
                </a:solidFill>
              </a:rPr>
              <a:t>Facilitator s</a:t>
            </a:r>
            <a:r>
              <a:rPr lang="en-US" sz="1200" b="0" i="0" kern="1200" baseline="0" dirty="0">
                <a:solidFill>
                  <a:srgbClr val="FF0000"/>
                </a:solidFill>
                <a:effectLst/>
                <a:latin typeface="+mn-lt"/>
                <a:ea typeface="+mn-ea"/>
                <a:cs typeface="+mn-cs"/>
              </a:rPr>
              <a:t>tates that it is a good idea for parents to know a bit more about the request and reunion gate teams as they would be supporting parents in actual disasters to reunify them with their students.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rgbClr val="FF0000"/>
                </a:solidFill>
              </a:rPr>
              <a:t>Facilitator s</a:t>
            </a:r>
            <a:r>
              <a:rPr lang="en-US" sz="1200" b="0" i="0" kern="1200" baseline="0" dirty="0">
                <a:solidFill>
                  <a:srgbClr val="FF0000"/>
                </a:solidFill>
                <a:effectLst/>
                <a:latin typeface="+mn-lt"/>
                <a:ea typeface="+mn-ea"/>
                <a:cs typeface="+mn-cs"/>
              </a:rPr>
              <a:t>hares the</a:t>
            </a:r>
            <a:r>
              <a:rPr lang="en-US" sz="1200" b="0" i="0" kern="1200" dirty="0">
                <a:solidFill>
                  <a:srgbClr val="FF0000"/>
                </a:solidFill>
                <a:effectLst/>
                <a:latin typeface="+mn-lt"/>
                <a:ea typeface="+mn-ea"/>
                <a:cs typeface="+mn-cs"/>
              </a:rPr>
              <a:t> teams’</a:t>
            </a:r>
            <a:r>
              <a:rPr lang="en-US" sz="1200" b="0" i="0" kern="1200" baseline="0" dirty="0">
                <a:solidFill>
                  <a:srgbClr val="FF0000"/>
                </a:solidFill>
                <a:effectLst/>
                <a:latin typeface="+mn-lt"/>
                <a:ea typeface="+mn-ea"/>
                <a:cs typeface="+mn-cs"/>
              </a:rPr>
              <a:t> purposes:</a:t>
            </a:r>
            <a:r>
              <a:rPr lang="en-US" sz="1200" b="0" i="0" kern="1200" dirty="0">
                <a:solidFill>
                  <a:srgbClr val="FF0000"/>
                </a:solidFill>
                <a:effectLst/>
                <a:latin typeface="+mn-lt"/>
                <a:ea typeface="+mn-ea"/>
                <a:cs typeface="+mn-cs"/>
              </a:rPr>
              <a:t> </a:t>
            </a:r>
            <a:r>
              <a:rPr lang="en-US" sz="1200" kern="1200" dirty="0">
                <a:solidFill>
                  <a:srgbClr val="FF0000"/>
                </a:solidFill>
                <a:effectLst/>
                <a:latin typeface="+mn-lt"/>
                <a:ea typeface="+mn-ea"/>
                <a:cs typeface="+mn-cs"/>
              </a:rPr>
              <a:t>The Request Gate Team is responsible for processing parent requests for student release during an emergency. The Reunion Gate Team is responsible for reuniting parents or guardians with students and keeping accurate records of students leaving the campus.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Request and Reunion Gate Teams follow the District’s reunification procedures</a:t>
            </a:r>
            <a:r>
              <a:rPr lang="en-US" sz="1200" b="0" i="0" kern="1200" dirty="0">
                <a:solidFill>
                  <a:schemeClr val="tx1"/>
                </a:solidFill>
                <a:effectLst/>
                <a:latin typeface="+mn-lt"/>
                <a:ea typeface="+mn-ea"/>
                <a:cs typeface="+mn-cs"/>
              </a:rPr>
              <a:t> </a:t>
            </a:r>
            <a:r>
              <a:rPr lang="en-US" dirty="0"/>
              <a:t>(described in the ISSP section 6.11 Student Reunification and in the </a:t>
            </a:r>
            <a:r>
              <a:rPr lang="en-US" u="sng" dirty="0">
                <a:hlinkClick r:id="rId3"/>
              </a:rPr>
              <a:t>Parent Emergency Guide</a:t>
            </a:r>
            <a:r>
              <a:rPr lang="en-US" dirty="0"/>
              <a:t>).</a:t>
            </a:r>
          </a:p>
          <a:p>
            <a:pPr marL="171450" lvl="0" indent="-171450">
              <a:buFontTx/>
              <a:buChar char="-"/>
              <a:defRPr/>
            </a:pPr>
            <a:r>
              <a:rPr lang="en-US" sz="1200" b="0" i="0" kern="1200" dirty="0">
                <a:solidFill>
                  <a:schemeClr val="tx1"/>
                </a:solidFill>
                <a:effectLst/>
                <a:latin typeface="+mn-lt"/>
                <a:ea typeface="+mn-ea"/>
                <a:cs typeface="+mn-cs"/>
              </a:rPr>
              <a:t>Please ensure your emergency contact information is always updated and that whoever is authorized to </a:t>
            </a:r>
            <a:r>
              <a:rPr lang="en-US" dirty="0"/>
              <a:t>pick up your child has proper identification and knowledge about the reunification process. </a:t>
            </a:r>
            <a:endParaRPr lang="en-US" sz="1200" b="0" i="0" kern="1200" dirty="0">
              <a:solidFill>
                <a:schemeClr val="tx1"/>
              </a:solidFill>
              <a:effectLst/>
              <a:latin typeface="+mn-lt"/>
              <a:ea typeface="+mn-ea"/>
              <a:cs typeface="+mn-cs"/>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933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rgbClr val="FF0000"/>
                </a:solidFill>
              </a:rPr>
              <a:t>(School adds details to the slide prior to the meeting.)</a:t>
            </a:r>
            <a:r>
              <a:rPr lang="en-US" baseline="0" dirty="0">
                <a:solidFill>
                  <a:srgbClr val="FF0000"/>
                </a:solidFill>
              </a:rPr>
              <a:t> </a:t>
            </a:r>
            <a:endParaRPr lang="en-US" sz="1200" kern="1200" dirty="0">
              <a:solidFill>
                <a:srgbClr val="FF0000"/>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rgbClr val="FF0000"/>
                </a:solidFill>
                <a:effectLst/>
                <a:latin typeface="+mn-lt"/>
                <a:ea typeface="+mn-ea"/>
                <a:cs typeface="+mn-cs"/>
              </a:rPr>
              <a:t>Facilitato</a:t>
            </a:r>
            <a:r>
              <a:rPr lang="en-US" dirty="0">
                <a:solidFill>
                  <a:srgbClr val="FF0000"/>
                </a:solidFill>
              </a:rPr>
              <a:t>r i</a:t>
            </a:r>
            <a:r>
              <a:rPr lang="en-US" sz="1200" kern="1200" dirty="0">
                <a:solidFill>
                  <a:srgbClr val="FF0000"/>
                </a:solidFill>
                <a:effectLst/>
                <a:latin typeface="+mn-lt"/>
                <a:ea typeface="+mn-ea"/>
                <a:cs typeface="+mn-cs"/>
              </a:rPr>
              <a:t>dentifies location</a:t>
            </a:r>
            <a:r>
              <a:rPr lang="en-US" sz="1200" kern="1200" baseline="0" dirty="0">
                <a:solidFill>
                  <a:srgbClr val="FF0000"/>
                </a:solidFill>
                <a:effectLst/>
                <a:latin typeface="+mn-lt"/>
                <a:ea typeface="+mn-ea"/>
                <a:cs typeface="+mn-cs"/>
              </a:rPr>
              <a:t> of request and reunion gates. (If possible, adds photos of the gates to the slide.)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rgbClr val="FF0000"/>
                </a:solidFill>
              </a:rPr>
              <a:t>Facilitator i</a:t>
            </a:r>
            <a:r>
              <a:rPr lang="en-US" sz="1200" b="0" i="0" kern="1200" dirty="0">
                <a:solidFill>
                  <a:srgbClr val="FF0000"/>
                </a:solidFill>
                <a:effectLst/>
                <a:latin typeface="+mn-lt"/>
                <a:ea typeface="+mn-ea"/>
                <a:cs typeface="+mn-cs"/>
              </a:rPr>
              <a:t>dentifies</a:t>
            </a:r>
            <a:r>
              <a:rPr lang="en-US" sz="1200" b="0" i="0" kern="1200" baseline="0" dirty="0">
                <a:solidFill>
                  <a:srgbClr val="FF0000"/>
                </a:solidFill>
                <a:effectLst/>
                <a:latin typeface="+mn-lt"/>
                <a:ea typeface="+mn-ea"/>
                <a:cs typeface="+mn-cs"/>
              </a:rPr>
              <a:t> members of these teams.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Facilitator states that for reunification, parents will be expected to wait outside the school until all students are accounted for, and authorized personnel begin the Student Release Process. Students will be released in an orderly manner, to ensure safety and properly account for students.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i="0" kern="1200" dirty="0">
              <a:solidFill>
                <a:schemeClr val="tx1"/>
              </a:solidFill>
              <a:effectLst/>
              <a:latin typeface="+mn-lt"/>
              <a:ea typeface="+mn-ea"/>
              <a:cs typeface="+mn-cs"/>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7979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baseline="0" dirty="0"/>
              <a:t>OPTIONAL SLIDE; replace with your school’s 3.18 chart (from your print plan)</a:t>
            </a:r>
          </a:p>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a:solidFill>
                  <a:schemeClr val="tx1"/>
                </a:solidFill>
                <a:effectLst/>
                <a:latin typeface="+mn-lt"/>
                <a:ea typeface="+mn-ea"/>
                <a:cs typeface="+mn-cs"/>
              </a:rPr>
              <a:t>This Incident Command chart shows the management organization for the school’s response to an emergency.</a:t>
            </a:r>
            <a:r>
              <a:rPr lang="en-US" dirty="0"/>
              <a:t> </a:t>
            </a:r>
            <a:r>
              <a:rPr lang="en-US" sz="1200" b="0" kern="1200" dirty="0">
                <a:solidFill>
                  <a:schemeClr val="tx1"/>
                </a:solidFill>
                <a:effectLst/>
                <a:latin typeface="+mn-lt"/>
                <a:ea typeface="+mn-ea"/>
                <a:cs typeface="+mn-cs"/>
              </a:rPr>
              <a:t>Other staff members assigned to emergency teams report to the people listed on this chart.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principal (</a:t>
            </a:r>
            <a:r>
              <a:rPr lang="en-US" dirty="0">
                <a:solidFill>
                  <a:srgbClr val="FF0000"/>
                </a:solidFill>
              </a:rPr>
              <a:t>or specify who at the school</a:t>
            </a:r>
            <a:r>
              <a:rPr lang="en-US" dirty="0"/>
              <a:t>) is the incident commander who directs emergency operations and observes and directs all operations at the Command Post. They are the decision-maker.</a:t>
            </a:r>
            <a:endParaRPr lang="en-US"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rgbClr val="FF0000"/>
                </a:solidFill>
                <a:effectLst/>
                <a:latin typeface="+mn-lt"/>
                <a:ea typeface="+mn-ea"/>
                <a:cs typeface="+mn-cs"/>
              </a:rPr>
              <a:t>Facilitator identifies</a:t>
            </a:r>
            <a:r>
              <a:rPr lang="en-US" sz="1200" b="0" i="0" kern="1200" baseline="0" dirty="0">
                <a:solidFill>
                  <a:srgbClr val="FF0000"/>
                </a:solidFill>
                <a:effectLst/>
                <a:latin typeface="+mn-lt"/>
                <a:ea typeface="+mn-ea"/>
                <a:cs typeface="+mn-cs"/>
              </a:rPr>
              <a:t> a few other team members based on school needs.</a:t>
            </a:r>
            <a:endParaRPr lang="en-US" sz="1200" b="0" i="0" kern="1200" dirty="0">
              <a:solidFill>
                <a:srgbClr val="FF0000"/>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aseline="0" dirty="0"/>
              <a:t>It is best to replace this blank chart with your school’s (from the ISSP print plan, 3.18).</a:t>
            </a: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5473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b="1" baseline="0" dirty="0">
                <a:solidFill>
                  <a:srgbClr val="FF0000"/>
                </a:solidFill>
              </a:rPr>
              <a:t>(School adds details to the slide prior to the meeting.)</a:t>
            </a:r>
            <a:r>
              <a:rPr lang="en-US" baseline="0" dirty="0">
                <a:solidFill>
                  <a:srgbClr val="FF0000"/>
                </a:solidFill>
              </a:rPr>
              <a:t> </a:t>
            </a:r>
            <a:endParaRPr lang="en-US" b="1" dirty="0"/>
          </a:p>
          <a:p>
            <a:r>
              <a:rPr lang="en-US" dirty="0"/>
              <a:t>Facilitator</a:t>
            </a:r>
            <a:r>
              <a:rPr lang="en-US" baseline="0" dirty="0"/>
              <a:t> states: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To establish a safe and orderly school environment conducive to learning, school staff must gather and analyze data about the school and its community. This is also included in our ISSP.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Once the school data have been gathered and analyzed, we develop annual goals and activities in</a:t>
            </a:r>
            <a:r>
              <a:rPr lang="en-US" sz="1200" b="0" i="0" kern="1200" baseline="0" dirty="0">
                <a:solidFill>
                  <a:schemeClr val="tx1"/>
                </a:solidFill>
                <a:effectLst/>
                <a:latin typeface="+mn-lt"/>
                <a:ea typeface="+mn-ea"/>
                <a:cs typeface="+mn-cs"/>
              </a:rPr>
              <a:t> four</a:t>
            </a:r>
            <a:r>
              <a:rPr lang="en-US" sz="1200" b="0" i="0" kern="1200" dirty="0">
                <a:solidFill>
                  <a:schemeClr val="tx1"/>
                </a:solidFill>
                <a:effectLst/>
                <a:latin typeface="+mn-lt"/>
                <a:ea typeface="+mn-ea"/>
                <a:cs typeface="+mn-cs"/>
              </a:rPr>
              <a:t> areas:</a:t>
            </a:r>
            <a:r>
              <a:rPr lang="en-US" sz="1200" b="0" i="0" kern="1200" baseline="0" dirty="0">
                <a:solidFill>
                  <a:schemeClr val="tx1"/>
                </a:solidFill>
                <a:effectLst/>
                <a:latin typeface="+mn-lt"/>
                <a:ea typeface="+mn-ea"/>
                <a:cs typeface="+mn-cs"/>
              </a:rPr>
              <a:t> schoolwide discipline, attendance, threat/hazard and emergency function.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rgbClr val="FF0000"/>
                </a:solidFill>
                <a:effectLst/>
                <a:latin typeface="+mn-lt"/>
                <a:ea typeface="+mn-ea"/>
                <a:cs typeface="+mn-cs"/>
              </a:rPr>
              <a:t>Facilitato</a:t>
            </a:r>
            <a:r>
              <a:rPr lang="en-US" dirty="0">
                <a:solidFill>
                  <a:srgbClr val="FF0000"/>
                </a:solidFill>
              </a:rPr>
              <a:t>r s</a:t>
            </a:r>
            <a:r>
              <a:rPr lang="en-US" sz="1200" b="0" i="0" kern="1200" baseline="0" dirty="0">
                <a:solidFill>
                  <a:srgbClr val="FF0000"/>
                </a:solidFill>
                <a:effectLst/>
                <a:latin typeface="+mn-lt"/>
                <a:ea typeface="+mn-ea"/>
                <a:cs typeface="+mn-cs"/>
              </a:rPr>
              <a:t>hares at least one of </a:t>
            </a:r>
            <a:r>
              <a:rPr lang="en-US" dirty="0">
                <a:solidFill>
                  <a:srgbClr val="FF0000"/>
                </a:solidFill>
              </a:rPr>
              <a:t>the school’s</a:t>
            </a:r>
            <a:r>
              <a:rPr lang="en-US" sz="1200" b="0" i="0" kern="1200" baseline="0" dirty="0">
                <a:solidFill>
                  <a:srgbClr val="FF0000"/>
                </a:solidFill>
                <a:effectLst/>
                <a:latin typeface="+mn-lt"/>
                <a:ea typeface="+mn-ea"/>
                <a:cs typeface="+mn-cs"/>
              </a:rPr>
              <a:t> 2025-26 goal’s action steps, progress, etc.</a:t>
            </a:r>
            <a:endParaRPr lang="en-US" sz="1200" b="0" i="0" kern="1200" dirty="0">
              <a:solidFill>
                <a:srgbClr val="FF0000"/>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endParaRPr lang="en-US" sz="1200" b="0" i="0" kern="1200" dirty="0">
              <a:solidFill>
                <a:schemeClr val="tx1"/>
              </a:solidFill>
              <a:effectLst/>
              <a:latin typeface="+mn-lt"/>
              <a:ea typeface="+mn-ea"/>
              <a:cs typeface="+mn-cs"/>
            </a:endParaRPr>
          </a:p>
          <a:p>
            <a:pPr marL="171450" indent="-171450">
              <a:buFontTx/>
              <a:buChar char="-"/>
              <a:defRPr/>
            </a:pPr>
            <a:r>
              <a:rPr lang="en-US" dirty="0"/>
              <a:t>The data piece is required by Education Code Section 35294.2[a] [1]; Penal Code 628.2.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2770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rgbClr val="FF0000"/>
                </a:solidFill>
              </a:rPr>
              <a:t>(School adds details to the slide prior to the meeting.)</a:t>
            </a:r>
            <a:r>
              <a:rPr lang="en-US" baseline="0" dirty="0">
                <a:solidFill>
                  <a:srgbClr val="FF0000"/>
                </a:solidFill>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states:</a:t>
            </a:r>
            <a:endParaRPr lang="en-US" dirty="0"/>
          </a:p>
          <a:p>
            <a:pPr marL="171450" indent="-171450">
              <a:buFontTx/>
              <a:buChar char="-"/>
            </a:pPr>
            <a:r>
              <a:rPr lang="en-US" dirty="0"/>
              <a:t>In order to properly respond to emergencies/threats/hazards, we will rely on specific supplies and equipment. Though not all of these will be needed for each emergency, we must be prepared.</a:t>
            </a:r>
          </a:p>
          <a:p>
            <a:pPr marL="171450" indent="-171450">
              <a:buFontTx/>
              <a:buChar char="-"/>
            </a:pPr>
            <a:r>
              <a:rPr lang="en-US" dirty="0"/>
              <a:t>All schools have a minimum</a:t>
            </a:r>
            <a:r>
              <a:rPr lang="en-US" baseline="0" dirty="0"/>
              <a:t> 72-hour supply of emergency water, food, first aid, search and rescue, sanitation and other supplies and equipment.</a:t>
            </a:r>
          </a:p>
          <a:p>
            <a:pPr marL="171450" indent="-171450">
              <a:buFontTx/>
              <a:buChar char="-"/>
            </a:pPr>
            <a:r>
              <a:rPr lang="en-US" baseline="0" dirty="0"/>
              <a:t>Supplies are stored in classrooms and dedicated outdoor metal containers. (School should revise language in the slide as necessary.)</a:t>
            </a:r>
          </a:p>
          <a:p>
            <a:pPr marL="171450" indent="-171450">
              <a:buFontTx/>
              <a:buChar char="-"/>
            </a:pPr>
            <a:r>
              <a:rPr lang="en-US" baseline="0" dirty="0"/>
              <a:t>Emergency water is treated every three years.</a:t>
            </a:r>
          </a:p>
          <a:p>
            <a:pPr marL="171450" indent="-171450">
              <a:buFontTx/>
              <a:buChar char="-"/>
            </a:pPr>
            <a:r>
              <a:rPr lang="en-US" baseline="0" dirty="0"/>
              <a:t>Emergency supplies/equipment are inventoried at least twice a year to replace or replenish items, as necessary. </a:t>
            </a: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808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shares:</a:t>
            </a:r>
            <a:endParaRPr lang="en-US" dirty="0"/>
          </a:p>
          <a:p>
            <a:pPr marL="171450" indent="-171450">
              <a:buFontTx/>
              <a:buChar char="-"/>
            </a:pPr>
            <a:r>
              <a:rPr lang="en-US" sz="1200" b="0" i="0" kern="1200" dirty="0">
                <a:solidFill>
                  <a:schemeClr val="tx1"/>
                </a:solidFill>
                <a:effectLst/>
                <a:latin typeface="+mn-lt"/>
                <a:ea typeface="+mn-ea"/>
                <a:cs typeface="+mn-cs"/>
              </a:rPr>
              <a:t>ISSP</a:t>
            </a:r>
            <a:r>
              <a:rPr lang="en-US" sz="1200" b="0" i="0" kern="1200" baseline="0" dirty="0">
                <a:solidFill>
                  <a:schemeClr val="tx1"/>
                </a:solidFill>
                <a:effectLst/>
                <a:latin typeface="+mn-lt"/>
                <a:ea typeface="+mn-ea"/>
                <a:cs typeface="+mn-cs"/>
              </a:rPr>
              <a:t> contains mostly standardized language reflecting District policy and protocols related to large-scale emergencies and overall student safety.</a:t>
            </a:r>
          </a:p>
          <a:p>
            <a:pPr marL="171450" indent="-171450">
              <a:buFontTx/>
              <a:buChar char="-"/>
            </a:pPr>
            <a:r>
              <a:rPr lang="en-US" sz="1200" b="0" i="0" kern="1200" baseline="0" dirty="0">
                <a:solidFill>
                  <a:schemeClr val="tx1"/>
                </a:solidFill>
                <a:effectLst/>
                <a:latin typeface="+mn-lt"/>
                <a:ea typeface="+mn-ea"/>
                <a:cs typeface="+mn-cs"/>
              </a:rPr>
              <a:t>Examples of the procedures included in the ISSP (and provided by the District for Districtwide uniformity) are earthquake, lockdown, animal disturbance, and explosive device threat procedures, as well as threat assessment, digital citizenship and cybersecurity policy</a:t>
            </a:r>
            <a:r>
              <a:rPr lang="en-US" sz="1200" b="0" i="0" kern="1200" dirty="0">
                <a:solidFill>
                  <a:schemeClr val="tx1"/>
                </a:solidFill>
                <a:effectLst/>
                <a:latin typeface="+mn-lt"/>
                <a:ea typeface="+mn-ea"/>
                <a:cs typeface="+mn-cs"/>
              </a:rPr>
              <a:t> and protocols.</a:t>
            </a:r>
            <a:endParaRPr lang="en-US" sz="1200" b="0" i="0" kern="1200" baseline="0" dirty="0">
              <a:solidFill>
                <a:schemeClr val="tx1"/>
              </a:solidFill>
              <a:effectLst/>
              <a:latin typeface="+mn-lt"/>
              <a:ea typeface="+mn-ea"/>
              <a:cs typeface="+mn-cs"/>
            </a:endParaRPr>
          </a:p>
          <a:p>
            <a:pPr marL="171450" indent="-171450">
              <a:buFontTx/>
              <a:buChar char="-"/>
            </a:pPr>
            <a:r>
              <a:rPr lang="en-US" sz="1200" b="0" i="0" kern="1200" baseline="0" dirty="0">
                <a:solidFill>
                  <a:schemeClr val="tx1"/>
                </a:solidFill>
                <a:effectLst/>
                <a:latin typeface="+mn-lt"/>
                <a:ea typeface="+mn-ea"/>
                <a:cs typeface="+mn-cs"/>
              </a:rPr>
              <a:t>Schools only need to review and update or complete a limited number of fields in the online ISSP. (Listed on subsequent slide.)</a:t>
            </a:r>
            <a:endParaRPr lang="en-US" sz="1200" b="0" i="0" kern="1200" dirty="0">
              <a:solidFill>
                <a:schemeClr val="tx1"/>
              </a:solidFill>
              <a:effectLst/>
              <a:latin typeface="+mn-lt"/>
              <a:ea typeface="+mn-ea"/>
              <a:cs typeface="+mn-cs"/>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indent="-171450">
              <a:buFontTx/>
              <a:buChar char="-"/>
            </a:pPr>
            <a:r>
              <a:rPr lang="en-US" dirty="0"/>
              <a:t>To support our school in preparing for emergency response to some threats/hazards, we review and practice the response protocols.</a:t>
            </a:r>
          </a:p>
          <a:p>
            <a:pPr marL="171450" indent="-171450">
              <a:buFontTx/>
              <a:buChar char="-"/>
            </a:pPr>
            <a:r>
              <a:rPr lang="en-US" dirty="0"/>
              <a:t>As indicated in the table, four types of emergency drills are required;</a:t>
            </a:r>
            <a:r>
              <a:rPr lang="en-US" baseline="0" dirty="0"/>
              <a:t> a radio test to evaluate our communications capabilities by hand-held radio is also required each semester</a:t>
            </a:r>
            <a:r>
              <a:rPr lang="en-US" dirty="0"/>
              <a:t>.</a:t>
            </a:r>
            <a:endParaRPr lang="en-US" sz="1200" b="0" i="0" kern="1200" dirty="0">
              <a:solidFill>
                <a:schemeClr val="tx1"/>
              </a:solidFill>
              <a:effectLst/>
              <a:latin typeface="+mn-lt"/>
              <a:ea typeface="+mn-ea"/>
              <a:cs typeface="+mn-cs"/>
            </a:endParaRPr>
          </a:p>
          <a:p>
            <a:pPr marL="171450" indent="-171450">
              <a:buFontTx/>
              <a:buChar char="-"/>
            </a:pPr>
            <a:r>
              <a:rPr lang="en-US" sz="1200" b="0" i="0" kern="1200" dirty="0">
                <a:solidFill>
                  <a:schemeClr val="tx1"/>
                </a:solidFill>
                <a:effectLst/>
                <a:latin typeface="+mn-lt"/>
                <a:ea typeface="+mn-ea"/>
                <a:cs typeface="+mn-cs"/>
              </a:rPr>
              <a:t>The chart shows</a:t>
            </a:r>
            <a:r>
              <a:rPr lang="en-US" sz="1200" b="0" i="0" kern="1200" baseline="0" dirty="0">
                <a:solidFill>
                  <a:schemeClr val="tx1"/>
                </a:solidFill>
                <a:effectLst/>
                <a:latin typeface="+mn-lt"/>
                <a:ea typeface="+mn-ea"/>
                <a:cs typeface="+mn-cs"/>
              </a:rPr>
              <a:t> the expected drill</a:t>
            </a:r>
            <a:r>
              <a:rPr lang="en-US" sz="1200" b="0" i="0" kern="1200" dirty="0">
                <a:solidFill>
                  <a:schemeClr val="tx1"/>
                </a:solidFill>
                <a:effectLst/>
                <a:latin typeface="+mn-lt"/>
                <a:ea typeface="+mn-ea"/>
                <a:cs typeface="+mn-cs"/>
              </a:rPr>
              <a:t> frequency</a:t>
            </a:r>
            <a:r>
              <a:rPr lang="en-US" sz="1200" b="0" i="0" kern="1200" baseline="0" dirty="0">
                <a:solidFill>
                  <a:schemeClr val="tx1"/>
                </a:solidFill>
                <a:effectLst/>
                <a:latin typeface="+mn-lt"/>
                <a:ea typeface="+mn-ea"/>
                <a:cs typeface="+mn-cs"/>
              </a:rPr>
              <a:t>. Notice that fire drills are required once per </a:t>
            </a:r>
            <a:r>
              <a:rPr lang="en-US" sz="1200" b="0" i="0" kern="1200" baseline="0" dirty="0">
                <a:solidFill>
                  <a:srgbClr val="FF0000"/>
                </a:solidFill>
                <a:effectLst/>
                <a:highlight>
                  <a:srgbClr val="FFFF00"/>
                </a:highlight>
                <a:latin typeface="+mn-lt"/>
                <a:ea typeface="+mn-ea"/>
                <a:cs typeface="+mn-cs"/>
              </a:rPr>
              <a:t>month/semester (depending on school’s grade levels), </a:t>
            </a:r>
            <a:r>
              <a:rPr lang="en-US" sz="1200" b="0" i="0" kern="1200" baseline="0" dirty="0">
                <a:solidFill>
                  <a:schemeClr val="tx1"/>
                </a:solidFill>
                <a:effectLst/>
                <a:latin typeface="+mn-lt"/>
                <a:ea typeface="+mn-ea"/>
                <a:cs typeface="+mn-cs"/>
              </a:rPr>
              <a:t>while lockdown drills take place at the beginning of each semester. (Focus on the grade spans served at your school.)</a:t>
            </a:r>
          </a:p>
          <a:p>
            <a:pPr marL="171450" indent="-171450">
              <a:buFontTx/>
              <a:buChar char="-"/>
            </a:pPr>
            <a:r>
              <a:rPr lang="en-US" sz="1200" b="0" i="0" kern="1200" baseline="0" dirty="0">
                <a:solidFill>
                  <a:schemeClr val="tx1"/>
                </a:solidFill>
                <a:effectLst/>
                <a:latin typeface="+mn-lt"/>
                <a:ea typeface="+mn-ea"/>
                <a:cs typeface="+mn-cs"/>
              </a:rPr>
              <a:t>Shelter in Place exercises can be done as an oral review instead of a drill. </a:t>
            </a:r>
          </a:p>
          <a:p>
            <a:pPr marL="171450" indent="-171450">
              <a:buFontTx/>
              <a:buChar char="-"/>
            </a:pPr>
            <a:r>
              <a:rPr lang="en-US" dirty="0"/>
              <a:t>Rapid Relocation Procedures for active shooter incidents (not listed in the table) are reviewed only with staff once per semester.</a:t>
            </a:r>
            <a:endParaRPr lang="en-US" sz="1200" b="0" i="0" kern="1200" baseline="0" dirty="0">
              <a:solidFill>
                <a:schemeClr val="tx1"/>
              </a:solidFill>
              <a:effectLst/>
              <a:latin typeface="+mn-lt"/>
              <a:ea typeface="+mn-ea"/>
              <a:cs typeface="+mn-cs"/>
            </a:endParaRPr>
          </a:p>
          <a:p>
            <a:pPr marL="171450" indent="-171450">
              <a:buFontTx/>
              <a:buChar cha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p>
          <a:p>
            <a:pPr marL="171450" indent="-171450">
              <a:buFontTx/>
              <a:buChar char="-"/>
            </a:pPr>
            <a:r>
              <a:rPr lang="en-US" sz="1200" b="0" i="0" kern="1200" baseline="0" dirty="0">
                <a:solidFill>
                  <a:schemeClr val="tx1"/>
                </a:solidFill>
                <a:effectLst/>
                <a:latin typeface="+mn-lt"/>
                <a:ea typeface="+mn-ea"/>
                <a:cs typeface="+mn-cs"/>
              </a:rPr>
              <a:t>Each drill is documented through an online app.</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4942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indent="-171450">
              <a:buFontTx/>
              <a:buChar char="-"/>
            </a:pPr>
            <a:r>
              <a:rPr lang="en-US" sz="1200" b="0" i="0" kern="1200" baseline="0" dirty="0">
                <a:solidFill>
                  <a:schemeClr val="tx1"/>
                </a:solidFill>
                <a:effectLst/>
                <a:latin typeface="+mn-lt"/>
                <a:ea typeface="+mn-ea"/>
                <a:cs typeface="+mn-cs"/>
              </a:rPr>
              <a:t>The District values transparency and collaboration with the community;</a:t>
            </a:r>
            <a:r>
              <a:rPr lang="en-US" sz="1200" b="0" i="0" kern="1200" dirty="0">
                <a:solidFill>
                  <a:schemeClr val="tx1"/>
                </a:solidFill>
                <a:effectLst/>
                <a:latin typeface="+mn-lt"/>
                <a:ea typeface="+mn-ea"/>
                <a:cs typeface="+mn-cs"/>
              </a:rPr>
              <a:t> at the same time,</a:t>
            </a:r>
            <a:r>
              <a:rPr lang="en-US" sz="1200" b="0" i="0" kern="1200" baseline="0" dirty="0">
                <a:solidFill>
                  <a:schemeClr val="tx1"/>
                </a:solidFill>
                <a:effectLst/>
                <a:latin typeface="+mn-lt"/>
                <a:ea typeface="+mn-ea"/>
                <a:cs typeface="+mn-cs"/>
              </a:rPr>
              <a:t> Ed Code also requires that the public have the opportunity to view a school’s ISSP. </a:t>
            </a:r>
          </a:p>
          <a:p>
            <a:pPr marL="171450" indent="-171450">
              <a:buFontTx/>
              <a:buChar char="-"/>
            </a:pPr>
            <a:r>
              <a:rPr lang="en-US" sz="1800" dirty="0">
                <a:effectLst/>
                <a:latin typeface="Arial" panose="020B0604020202020204" pitchFamily="34" charset="0"/>
                <a:ea typeface="Times New Roman" panose="02020603050405020304" pitchFamily="18" charset="0"/>
              </a:rPr>
              <a:t>At any time during the school year, a school employee, pupil’s parent, guardian, or educational rights holder, or pupil can request to review the ISSP and may bring concerns about an individual pupil’s ability to access disaster safety procedures in the ISSP to the principal. </a:t>
            </a:r>
            <a:endParaRPr lang="en-US" sz="1200" b="0" i="0" kern="1200" baseline="0" dirty="0">
              <a:solidFill>
                <a:schemeClr val="tx1"/>
              </a:solidFill>
              <a:effectLst/>
              <a:latin typeface="+mn-lt"/>
              <a:ea typeface="+mn-ea"/>
              <a:cs typeface="+mn-cs"/>
            </a:endParaRPr>
          </a:p>
          <a:p>
            <a:pPr marL="171450" indent="-171450">
              <a:buFontTx/>
              <a:buChar char="-"/>
            </a:pPr>
            <a:r>
              <a:rPr lang="en-US" sz="1200" b="0" i="0" kern="1200" baseline="0" dirty="0">
                <a:solidFill>
                  <a:schemeClr val="tx1"/>
                </a:solidFill>
                <a:effectLst/>
                <a:latin typeface="+mn-lt"/>
                <a:ea typeface="+mn-ea"/>
                <a:cs typeface="+mn-cs"/>
              </a:rPr>
              <a:t>If you are interested, (</a:t>
            </a:r>
            <a:r>
              <a:rPr lang="en-US" sz="1200" b="0" i="0" kern="1200" baseline="0" dirty="0">
                <a:solidFill>
                  <a:srgbClr val="FF0000"/>
                </a:solidFill>
                <a:effectLst/>
                <a:latin typeface="+mn-lt"/>
                <a:ea typeface="+mn-ea"/>
                <a:cs typeface="+mn-cs"/>
              </a:rPr>
              <a:t>school enters staff member[s] name</a:t>
            </a:r>
            <a:r>
              <a:rPr lang="en-US" sz="1200" b="0" i="0" kern="1200" baseline="0" dirty="0">
                <a:solidFill>
                  <a:schemeClr val="tx1"/>
                </a:solidFill>
                <a:effectLst/>
                <a:latin typeface="+mn-lt"/>
                <a:ea typeface="+mn-ea"/>
                <a:cs typeface="+mn-cs"/>
              </a:rPr>
              <a:t>) in the Main Office can assist you with viewing the ISSP.</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The copy/specific pages for public view is replaced each time the school makes updates to the ISSP since it is resubmitted at that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For safety reasons, maps are redacted from the public view copy.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School employees also have online access to the ISSP draft and final/submitted version.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The ISSP should not be posted on any website.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Ed Code 32282 </a:t>
            </a:r>
            <a:r>
              <a:rPr lang="en-US" sz="1200" b="0" i="0" kern="1200" dirty="0">
                <a:solidFill>
                  <a:schemeClr val="tx1"/>
                </a:solidFill>
                <a:effectLst/>
                <a:latin typeface="+mn-lt"/>
                <a:ea typeface="+mn-ea"/>
                <a:cs typeface="+mn-cs"/>
              </a:rPr>
              <a:t>(d): …An updated file of all safety-related plans and materials shall be readily available for inspection by the public.</a:t>
            </a:r>
            <a:endParaRPr lang="en-US" sz="1200" b="0" i="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sng" dirty="0">
                <a:solidFill>
                  <a:srgbClr val="0563C1"/>
                </a:solidFill>
                <a:effectLst/>
                <a:latin typeface="Arial" panose="020B0604020202020204" pitchFamily="34" charset="0"/>
                <a:ea typeface="Times New Roman" panose="02020603050405020304" pitchFamily="18" charset="0"/>
                <a:hlinkClick r:id="rId3"/>
              </a:rPr>
              <a:t>CA E.C. §32282</a:t>
            </a:r>
            <a:r>
              <a:rPr lang="en-US" sz="1800" dirty="0">
                <a:effectLst/>
                <a:latin typeface="Arial" panose="020B0604020202020204" pitchFamily="34" charset="0"/>
                <a:ea typeface="Times New Roman" panose="02020603050405020304" pitchFamily="18" charset="0"/>
              </a:rPr>
              <a:t> authorizes a school employee, a pupil’s parent, guardian, or educational rights holder, or a pupil, to bring concerns about an individual pupil’s ability to access disaster safety procedures described in the ISSP.</a:t>
            </a:r>
            <a:r>
              <a:rPr lang="en-US" sz="1800" dirty="0">
                <a:effectLst/>
                <a:latin typeface="Times New Roman" panose="02020603050405020304" pitchFamily="18"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A concern is a call or written communication through which a school employee, pupil’s parent, guardian, or educational rights holder, or pupil expresses a matter of importance related to a pupil’s ability to access some aspect of disaster safety procedures as described or needed to be described in the ISSP. (See Attachment A in </a:t>
            </a:r>
            <a:r>
              <a:rPr lang="en-US" sz="1800" b="1" u="sng" dirty="0">
                <a:solidFill>
                  <a:srgbClr val="0070C0"/>
                </a:solidFill>
                <a:effectLst/>
                <a:latin typeface="Aptos" panose="020B0004020202020204" pitchFamily="34" charset="0"/>
                <a:ea typeface="Times New Roman" panose="02020603050405020304" pitchFamily="18" charset="0"/>
                <a:cs typeface="Aptos" panose="020B0004020202020204" pitchFamily="34" charset="0"/>
                <a:hlinkClick r:id="rId4"/>
              </a:rPr>
              <a:t>REF-5511 Completing and Updating the Integrated Safe School Plan 2024-25</a:t>
            </a:r>
            <a:r>
              <a:rPr lang="en-US" sz="1800" dirty="0">
                <a:effectLst/>
                <a:latin typeface="Arial" panose="020B0604020202020204" pitchFamily="34" charset="0"/>
                <a:ea typeface="Times New Roman" panose="02020603050405020304" pitchFamily="18" charset="0"/>
              </a:rPr>
              <a:t> for more details.)</a:t>
            </a:r>
            <a:endParaRPr lang="en-US" sz="1800" dirty="0">
              <a:effectLst/>
              <a:latin typeface="Times New Roman" panose="02020603050405020304" pitchFamily="18"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2305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 (school revises slide as necessary):</a:t>
            </a:r>
            <a:endParaRPr lang="en-US" dirty="0"/>
          </a:p>
          <a:p>
            <a:pPr marL="171450" indent="-171450">
              <a:buFont typeface="Arial" panose="020B0604020202020204" pitchFamily="34" charset="0"/>
              <a:buChar char="•"/>
            </a:pPr>
            <a:r>
              <a:rPr lang="en-US" dirty="0"/>
              <a:t>If</a:t>
            </a:r>
            <a:r>
              <a:rPr lang="en-US" baseline="0" dirty="0"/>
              <a:t> interested in committee m</a:t>
            </a:r>
            <a:r>
              <a:rPr lang="en-US" dirty="0"/>
              <a:t>embership for</a:t>
            </a:r>
            <a:r>
              <a:rPr lang="en-US" baseline="0" dirty="0"/>
              <a:t> next year</a:t>
            </a:r>
            <a:r>
              <a:rPr lang="en-US" dirty="0"/>
              <a:t>, contact</a:t>
            </a:r>
            <a:r>
              <a:rPr lang="en-US" baseline="0" dirty="0"/>
              <a:t> (</a:t>
            </a:r>
            <a:r>
              <a:rPr lang="en-US" baseline="0" dirty="0">
                <a:solidFill>
                  <a:srgbClr val="FF0000"/>
                </a:solidFill>
              </a:rPr>
              <a:t>school enters staff member name[s]</a:t>
            </a:r>
            <a:r>
              <a:rPr lang="en-US" baseline="0" dirty="0"/>
              <a:t>).</a:t>
            </a:r>
            <a:endParaRPr lang="en-US" dirty="0"/>
          </a:p>
          <a:p>
            <a:pPr marL="171450" indent="-171450">
              <a:buFont typeface="Arial" panose="020B0604020202020204" pitchFamily="34" charset="0"/>
              <a:buChar char="•"/>
            </a:pPr>
            <a:r>
              <a:rPr lang="en-US" dirty="0"/>
              <a:t>As</a:t>
            </a:r>
            <a:r>
              <a:rPr lang="en-US" baseline="0" dirty="0"/>
              <a:t> a committee member, you will have the opportunity to assist our school with the ISSP</a:t>
            </a:r>
            <a:r>
              <a:rPr lang="en-US" dirty="0"/>
              <a:t>.</a:t>
            </a:r>
          </a:p>
          <a:p>
            <a:pPr marL="171450" lvl="0" indent="-171450">
              <a:buFont typeface="Arial" panose="020B0604020202020204" pitchFamily="34" charset="0"/>
              <a:buChar char="•"/>
            </a:pPr>
            <a:r>
              <a:rPr lang="en-US" dirty="0"/>
              <a:t>You can also support</a:t>
            </a:r>
            <a:r>
              <a:rPr lang="en-US" baseline="0" dirty="0"/>
              <a:t> the ISSP as a v</a:t>
            </a:r>
            <a:r>
              <a:rPr lang="en-US" dirty="0"/>
              <a:t>olunteer</a:t>
            </a:r>
            <a:r>
              <a:rPr lang="en-US" baseline="0" dirty="0"/>
              <a:t> who </a:t>
            </a:r>
            <a:r>
              <a:rPr lang="en-US" dirty="0"/>
              <a:t>are</a:t>
            </a:r>
            <a:r>
              <a:rPr lang="en-US" baseline="0" dirty="0"/>
              <a:t> especially valuable</a:t>
            </a:r>
            <a:r>
              <a:rPr lang="en-US" dirty="0"/>
              <a:t> at request and reunion gates (</a:t>
            </a:r>
            <a:r>
              <a:rPr lang="en-US" dirty="0">
                <a:solidFill>
                  <a:srgbClr val="FF0000"/>
                </a:solidFill>
              </a:rPr>
              <a:t>or school</a:t>
            </a:r>
            <a:r>
              <a:rPr lang="en-US" baseline="0" dirty="0">
                <a:solidFill>
                  <a:srgbClr val="FF0000"/>
                </a:solidFill>
              </a:rPr>
              <a:t> shares</a:t>
            </a:r>
            <a:r>
              <a:rPr lang="en-US" dirty="0">
                <a:solidFill>
                  <a:srgbClr val="FF0000"/>
                </a:solidFill>
              </a:rPr>
              <a:t> other possible roles</a:t>
            </a:r>
            <a:r>
              <a:rPr lang="en-US" dirty="0"/>
              <a:t>).</a:t>
            </a:r>
          </a:p>
          <a:p>
            <a:pPr marL="171450" lvl="0" indent="-171450">
              <a:buFont typeface="Arial" panose="020B0604020202020204" pitchFamily="34" charset="0"/>
              <a:buChar char="•"/>
            </a:pPr>
            <a:r>
              <a:rPr lang="en-US" dirty="0"/>
              <a:t>Volunteers</a:t>
            </a:r>
            <a:r>
              <a:rPr lang="en-US" baseline="0" dirty="0"/>
              <a:t> can also assist with the inventory and replenishing of</a:t>
            </a:r>
            <a:r>
              <a:rPr lang="en-US" dirty="0"/>
              <a:t> classroom supply kits.</a:t>
            </a:r>
          </a:p>
          <a:p>
            <a:pPr marL="171450" lvl="0" indent="-171450">
              <a:buFont typeface="Arial" panose="020B0604020202020204" pitchFamily="34" charset="0"/>
              <a:buChar char="•"/>
            </a:pPr>
            <a:r>
              <a:rPr lang="en-US" dirty="0"/>
              <a:t>Volunteers</a:t>
            </a:r>
            <a:r>
              <a:rPr lang="en-US" baseline="0" dirty="0"/>
              <a:t> can support our school</a:t>
            </a:r>
            <a:r>
              <a:rPr lang="en-US" dirty="0"/>
              <a:t> with organizing the emergency bin</a:t>
            </a:r>
            <a:r>
              <a:rPr lang="en-US" baseline="0" dirty="0"/>
              <a:t> i</a:t>
            </a:r>
            <a:r>
              <a:rPr lang="en-US" dirty="0"/>
              <a:t>n preparation for the </a:t>
            </a:r>
            <a:r>
              <a:rPr lang="en-US" dirty="0" err="1"/>
              <a:t>ShakeOut</a:t>
            </a:r>
            <a:r>
              <a:rPr lang="en-US" dirty="0"/>
              <a:t> as well as the fall and/or spring inventory.</a:t>
            </a:r>
          </a:p>
          <a:p>
            <a:pPr marL="171450" lvl="0" indent="-171450">
              <a:buFont typeface="Arial" panose="020B0604020202020204" pitchFamily="34" charset="0"/>
              <a:buChar char="•"/>
            </a:pPr>
            <a:r>
              <a:rPr lang="en-US" dirty="0"/>
              <a:t>Volunteers</a:t>
            </a:r>
            <a:r>
              <a:rPr lang="en-US" baseline="0" dirty="0"/>
              <a:t> can also (</a:t>
            </a:r>
            <a:r>
              <a:rPr lang="en-US" baseline="0" dirty="0">
                <a:solidFill>
                  <a:srgbClr val="FF0000"/>
                </a:solidFill>
              </a:rPr>
              <a:t>school enters other ways they can assist with emergency preparedness</a:t>
            </a:r>
            <a:r>
              <a:rPr lang="en-US" baseline="0" dirty="0"/>
              <a:t>).</a:t>
            </a:r>
            <a:endParaRPr lang="en-US"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endParaRPr lang="en-US"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t>Bin inventories are due January 31, 2024 and June 21, 2024.</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3679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indent="-171450">
              <a:buFontTx/>
              <a:buChar char="-"/>
            </a:pPr>
            <a:r>
              <a:rPr lang="en-US" sz="1200" b="0" i="0" kern="1200" dirty="0">
                <a:solidFill>
                  <a:schemeClr val="tx1"/>
                </a:solidFill>
                <a:effectLst/>
                <a:latin typeface="+mn-lt"/>
                <a:ea typeface="+mn-ea"/>
                <a:cs typeface="+mn-cs"/>
              </a:rPr>
              <a:t>The </a:t>
            </a:r>
            <a:r>
              <a:rPr lang="en-US" sz="1200" b="0" i="0" kern="1200" baseline="0" dirty="0">
                <a:solidFill>
                  <a:schemeClr val="tx1"/>
                </a:solidFill>
                <a:effectLst/>
                <a:latin typeface="+mn-lt"/>
                <a:ea typeface="+mn-ea"/>
                <a:cs typeface="+mn-cs"/>
              </a:rPr>
              <a:t>Emergency Classroom Quick Guide is used by staff to remind them of drill procedures and protocol for actual emergencies as they respond and support their students. </a:t>
            </a:r>
          </a:p>
          <a:p>
            <a:pPr marL="171450" indent="-171450">
              <a:buFontTx/>
              <a:buChar char="-"/>
            </a:pPr>
            <a:r>
              <a:rPr lang="en-US" dirty="0"/>
              <a:t>You will notice that this document has the same information as that which is in the ISSP. </a:t>
            </a:r>
            <a:endParaRPr lang="en-US" sz="1200" b="0" i="0" kern="1200" baseline="0" dirty="0">
              <a:solidFill>
                <a:schemeClr val="tx1"/>
              </a:solidFill>
              <a:effectLst/>
              <a:latin typeface="+mn-lt"/>
              <a:ea typeface="+mn-ea"/>
              <a:cs typeface="+mn-cs"/>
            </a:endParaRPr>
          </a:p>
          <a:p>
            <a:pPr marL="171450" indent="-171450">
              <a:buFontTx/>
              <a:buChar cha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endParaRPr lang="en-US" sz="1200" b="0" i="0" kern="1200" dirty="0">
              <a:solidFill>
                <a:schemeClr val="tx1"/>
              </a:solidFill>
              <a:effectLst/>
              <a:latin typeface="+mn-lt"/>
              <a:ea typeface="+mn-ea"/>
              <a:cs typeface="+mn-cs"/>
            </a:endParaRPr>
          </a:p>
          <a:p>
            <a:r>
              <a:rPr lang="en-US" dirty="0"/>
              <a:t>- All schools were provided a new version of this guide</a:t>
            </a:r>
            <a:r>
              <a:rPr lang="en-US" baseline="0" dirty="0"/>
              <a:t> in August/September 2022. A new version is not created yearly; one will not be published in 2023-24. You do not need to request more guides if you have the fall 2022 version in your classrooms/common areas.</a:t>
            </a: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2186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indent="-171450">
              <a:buFontTx/>
              <a:buChar char="-"/>
            </a:pPr>
            <a:r>
              <a:rPr lang="en-US" sz="1200" b="0" i="0" kern="1200" dirty="0">
                <a:solidFill>
                  <a:schemeClr val="tx1"/>
                </a:solidFill>
                <a:effectLst/>
                <a:latin typeface="+mn-lt"/>
                <a:ea typeface="+mn-ea"/>
                <a:cs typeface="+mn-cs"/>
              </a:rPr>
              <a:t>These are some useful resources</a:t>
            </a:r>
            <a:r>
              <a:rPr lang="en-US" sz="1200" b="0" i="0" kern="1200" baseline="0" dirty="0">
                <a:solidFill>
                  <a:schemeClr val="tx1"/>
                </a:solidFill>
                <a:effectLst/>
                <a:latin typeface="+mn-lt"/>
                <a:ea typeface="+mn-ea"/>
                <a:cs typeface="+mn-cs"/>
              </a:rPr>
              <a:t> for parents.</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169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indent="-171450">
              <a:buFontTx/>
              <a:buChar char="-"/>
            </a:pPr>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Parent Emergency Information webpage includes information on how the District/schools prepare and respond to emergencies, as well as how to communicate with the school during emergencies.</a:t>
            </a:r>
          </a:p>
          <a:p>
            <a:pPr marL="171450" indent="-171450">
              <a:buFontTx/>
              <a:buChar char="-"/>
            </a:pPr>
            <a:r>
              <a:rPr lang="en-US" sz="1200" b="0" i="0" kern="1200" baseline="0" dirty="0">
                <a:solidFill>
                  <a:schemeClr val="tx1"/>
                </a:solidFill>
                <a:effectLst/>
                <a:latin typeface="+mn-lt"/>
                <a:ea typeface="+mn-ea"/>
                <a:cs typeface="+mn-cs"/>
              </a:rPr>
              <a:t>The page also describes the process for reunifying with your child.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rgbClr val="FF0000"/>
                </a:solidFill>
                <a:effectLst/>
                <a:latin typeface="+mn-lt"/>
                <a:ea typeface="+mn-ea"/>
                <a:cs typeface="+mn-cs"/>
              </a:rPr>
              <a:t>Facilitator visits the webpage, if time permits, by clicking on the link: </a:t>
            </a:r>
            <a:r>
              <a:rPr lang="en-US" u="sng" dirty="0">
                <a:hlinkClick r:id="rId3"/>
              </a:rPr>
              <a:t>ParentEmergencyInformation.lausd.net</a:t>
            </a:r>
            <a:r>
              <a:rPr lang="en-US" sz="1200" b="0" i="0" kern="1200" baseline="0" dirty="0">
                <a:solidFill>
                  <a:schemeClr val="tx1"/>
                </a:solidFill>
                <a:effectLst/>
                <a:latin typeface="+mn-lt"/>
                <a:ea typeface="+mn-ea"/>
                <a:cs typeface="+mn-cs"/>
              </a:rPr>
              <a:t>. </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119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states: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This guide provides key information regarding our school’s emergency procedures. (</a:t>
            </a:r>
            <a:r>
              <a:rPr lang="en-US" sz="1200" b="0" i="0" kern="1200" baseline="0" dirty="0">
                <a:solidFill>
                  <a:schemeClr val="tx1"/>
                </a:solidFill>
                <a:effectLst/>
                <a:latin typeface="+mn-lt"/>
                <a:ea typeface="+mn-ea"/>
                <a:cs typeface="+mn-cs"/>
              </a:rPr>
              <a:t>Consider printing copies of this document for parents.)</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Some highlights from this guide include: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During an emergency, information will be provided to parents through Blackboard Connect automated phone calls and texts, District or school websites, email, local TV broadcast depending on the circumstances of the emergency.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School personnel are required by law to remain on duty for the duration of the emergency.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As a reminder, if coming to the school (for reunification), bring photo identification, cell phone (for updates) and medical information and medication (if applicable).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Ensure your emergency contact information is up-to-date at all times.   </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1233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solidFill>
                  <a:srgbClr val="FF0000"/>
                </a:solidFill>
              </a:rPr>
              <a:t>Facilitator</a:t>
            </a:r>
            <a:r>
              <a:rPr lang="en-US" baseline="0" dirty="0">
                <a:solidFill>
                  <a:srgbClr val="FF0000"/>
                </a:solidFill>
              </a:rPr>
              <a:t> answers questions and provides opportunity for public comment. </a:t>
            </a:r>
            <a:endParaRPr lang="en-US" sz="1200" b="0" i="0" kern="1200" dirty="0">
              <a:solidFill>
                <a:srgbClr val="FF0000"/>
              </a:solidFill>
              <a:effectLst/>
            </a:endParaRPr>
          </a:p>
          <a:p>
            <a:endParaRPr lang="en-US" sz="1200" b="0" i="0" kern="1200" dirty="0">
              <a:solidFill>
                <a:schemeClr val="tx1"/>
              </a:solidFill>
              <a:effectLst/>
              <a:latin typeface="+mn-lt"/>
              <a:ea typeface="+mn-ea"/>
              <a:cs typeface="+mn-cs"/>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5499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b="1" baseline="0" dirty="0">
                <a:solidFill>
                  <a:srgbClr val="FF0000"/>
                </a:solidFill>
              </a:rPr>
              <a:t>(School adds details to the slide prior to the meeting.)</a:t>
            </a:r>
            <a:r>
              <a:rPr lang="en-US" baseline="0" dirty="0">
                <a:solidFill>
                  <a:srgbClr val="FF0000"/>
                </a:solidFill>
              </a:rPr>
              <a:t> </a:t>
            </a:r>
            <a:endParaRPr lang="en-US" dirty="0">
              <a:solidFill>
                <a:srgbClr val="FF0000"/>
              </a:solidFill>
            </a:endParaRPr>
          </a:p>
          <a:p>
            <a:r>
              <a:rPr lang="en-US" dirty="0">
                <a:solidFill>
                  <a:srgbClr val="FF0000"/>
                </a:solidFill>
              </a:rPr>
              <a:t>Facilitator</a:t>
            </a:r>
            <a:r>
              <a:rPr lang="en-US" baseline="0" dirty="0">
                <a:solidFill>
                  <a:srgbClr val="FF0000"/>
                </a:solidFill>
              </a:rPr>
              <a:t> provides contact information.</a:t>
            </a:r>
            <a:endParaRPr lang="en-US" dirty="0">
              <a:solidFill>
                <a:srgbClr val="FF0000"/>
              </a:solidFill>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1119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dirty="0">
              <a:solidFill>
                <a:srgbClr val="FF0000"/>
              </a:solidFill>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921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reads/allows audience to read slides and states: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required</a:t>
            </a:r>
            <a:r>
              <a:rPr lang="en-US" baseline="0" dirty="0"/>
              <a:t> </a:t>
            </a:r>
            <a:r>
              <a:rPr lang="en-US" dirty="0"/>
              <a:t>members complete the</a:t>
            </a:r>
            <a:r>
              <a:rPr lang="en-US" baseline="0" dirty="0"/>
              <a:t> signature page to confirm a collaborative</a:t>
            </a:r>
            <a:r>
              <a:rPr lang="en-US" dirty="0"/>
              <a:t>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Parents and community can request to view the final printed version available in the Main Office. (More details will follow.)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School staff have online access which includes access to the draft-under-development.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p>
          <a:p>
            <a:r>
              <a:rPr lang="en-US" sz="1200" b="0" i="0" kern="1200" baseline="0" dirty="0">
                <a:solidFill>
                  <a:schemeClr val="tx1"/>
                </a:solidFill>
                <a:effectLst/>
                <a:latin typeface="+mn-lt"/>
                <a:ea typeface="+mn-ea"/>
                <a:cs typeface="+mn-cs"/>
              </a:rPr>
              <a:t>- For updates to be official and part of the current plan, the principal needs to resubmit the plan. The copy for public view would need to be replaced. </a:t>
            </a:r>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81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shares:</a:t>
            </a:r>
            <a:endParaRPr lang="en-US" dirty="0"/>
          </a:p>
          <a:p>
            <a:pPr marL="171450" indent="-171450">
              <a:buFontTx/>
              <a:buChar char="-"/>
            </a:pPr>
            <a:r>
              <a:rPr lang="en-US" sz="1200" b="0" i="0" kern="1200" baseline="0" dirty="0">
                <a:solidFill>
                  <a:schemeClr val="tx1"/>
                </a:solidFill>
                <a:effectLst/>
                <a:latin typeface="+mn-lt"/>
                <a:ea typeface="+mn-ea"/>
                <a:cs typeface="+mn-cs"/>
              </a:rPr>
              <a:t>These are the fields schools need to review/update or complete in the online ISSP. </a:t>
            </a:r>
          </a:p>
          <a:p>
            <a:pPr marL="0" indent="0">
              <a:buFontTx/>
              <a:buNone/>
            </a:pP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7501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shares:</a:t>
            </a:r>
            <a:endParaRPr lang="en-US" dirty="0"/>
          </a:p>
          <a:p>
            <a:pPr marL="171450" indent="-171450">
              <a:buFontTx/>
              <a:buChar char="-"/>
            </a:pPr>
            <a:r>
              <a:rPr lang="en-US" sz="1200" b="0" i="0" kern="1200" baseline="0" dirty="0">
                <a:solidFill>
                  <a:schemeClr val="tx1"/>
                </a:solidFill>
                <a:effectLst/>
                <a:latin typeface="+mn-lt"/>
                <a:ea typeface="+mn-ea"/>
                <a:cs typeface="+mn-cs"/>
              </a:rPr>
              <a:t>These are the fields schools need to review/update or complete in the online ISSP. </a:t>
            </a:r>
          </a:p>
          <a:p>
            <a:pPr marL="0" indent="0">
              <a:buFontTx/>
              <a:buNone/>
            </a:pP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3206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is the ISSP print document title</a:t>
            </a:r>
            <a:r>
              <a:rPr lang="en-US" sz="1200" b="0" i="0" kern="1200" baseline="0" dirty="0">
                <a:solidFill>
                  <a:schemeClr val="tx1"/>
                </a:solidFill>
                <a:effectLst/>
                <a:latin typeface="+mn-lt"/>
                <a:ea typeface="+mn-ea"/>
                <a:cs typeface="+mn-cs"/>
              </a:rPr>
              <a:t> page</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ISSP is approximately 200 pages in length.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Each</a:t>
            </a:r>
            <a:r>
              <a:rPr lang="en-US" sz="1200" b="0" i="0" kern="1200" baseline="0" dirty="0">
                <a:solidFill>
                  <a:schemeClr val="tx1"/>
                </a:solidFill>
                <a:effectLst/>
                <a:latin typeface="+mn-lt"/>
                <a:ea typeface="+mn-ea"/>
                <a:cs typeface="+mn-cs"/>
              </a:rPr>
              <a:t> school has a unique ISSP based on its needs and resources and one which is annually updated as led</a:t>
            </a:r>
            <a:r>
              <a:rPr lang="en-US" sz="1200" b="0" i="0" kern="1200" dirty="0">
                <a:solidFill>
                  <a:schemeClr val="tx1"/>
                </a:solidFill>
                <a:effectLst/>
                <a:latin typeface="+mn-lt"/>
                <a:ea typeface="+mn-ea"/>
                <a:cs typeface="+mn-cs"/>
              </a:rPr>
              <a:t> by the School Safet</a:t>
            </a:r>
            <a:r>
              <a:rPr lang="en-US" dirty="0"/>
              <a:t>y Committee</a:t>
            </a:r>
            <a:r>
              <a:rPr lang="en-US" sz="12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Content/length can vary since the District has 7 different ISSP templates (unique ones for adult education programs, early education centers and co-located schools).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Prior to</a:t>
            </a:r>
            <a:r>
              <a:rPr lang="en-US" sz="1200" b="0" i="0" kern="1200" dirty="0">
                <a:solidFill>
                  <a:schemeClr val="tx1"/>
                </a:solidFill>
                <a:effectLst/>
                <a:latin typeface="+mn-lt"/>
                <a:ea typeface="+mn-ea"/>
                <a:cs typeface="+mn-cs"/>
              </a:rPr>
              <a:t> the school updating the plan, the </a:t>
            </a:r>
            <a:r>
              <a:rPr lang="en-US" sz="1200" b="0" i="0" kern="1200" baseline="0" dirty="0">
                <a:solidFill>
                  <a:schemeClr val="tx1"/>
                </a:solidFill>
                <a:effectLst/>
                <a:latin typeface="+mn-lt"/>
                <a:ea typeface="+mn-ea"/>
                <a:cs typeface="+mn-cs"/>
              </a:rPr>
              <a:t>District also annually updates standardized language in the ISSP to reflect District policy and protocol changes. </a:t>
            </a:r>
            <a:endParaRPr lang="en-US" sz="1200" b="0" i="0" kern="1200" dirty="0">
              <a:solidFill>
                <a:schemeClr val="tx1"/>
              </a:solidFill>
              <a:effectLst/>
              <a:latin typeface="+mn-lt"/>
              <a:ea typeface="+mn-ea"/>
              <a:cs typeface="+mn-cs"/>
            </a:endParaRPr>
          </a:p>
          <a:p>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5147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p>
          <a:p>
            <a:pPr marL="171450" indent="-171450">
              <a:buFontTx/>
              <a:buChar char="-"/>
            </a:pPr>
            <a:r>
              <a:rPr lang="en-US" baseline="0" dirty="0"/>
              <a:t>To give you a better sense of the content and comprehensive nature of the ISSP, take a look at </a:t>
            </a:r>
            <a:r>
              <a:rPr lang="en-US" dirty="0"/>
              <a:t>its</a:t>
            </a:r>
            <a:r>
              <a:rPr lang="en-US" baseline="0" dirty="0"/>
              <a:t> table of contents. (You can display your school‘s actual table of contents from another screen.)</a:t>
            </a:r>
          </a:p>
          <a:p>
            <a:pPr marL="171450" indent="-171450">
              <a:buFontTx/>
              <a:buChar char="-"/>
            </a:pPr>
            <a:r>
              <a:rPr lang="en-US" baseline="0" dirty="0"/>
              <a:t>Sections include (school) plant inspections, vulnerability assessment, public disaster shelters, campus security, incident command system, parent and community engagement and legal requirements. </a:t>
            </a: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9369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p>
          <a:p>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This is the continuation of the table</a:t>
            </a:r>
            <a:r>
              <a:rPr lang="en-US" sz="1200" b="0" i="0" kern="1200" baseline="0" dirty="0">
                <a:solidFill>
                  <a:schemeClr val="tx1"/>
                </a:solidFill>
                <a:effectLst/>
                <a:latin typeface="+mn-lt"/>
                <a:ea typeface="+mn-ea"/>
                <a:cs typeface="+mn-cs"/>
              </a:rPr>
              <a:t> of contents.</a:t>
            </a:r>
          </a:p>
          <a:p>
            <a:pPr marL="171450" indent="-171450">
              <a:buFontTx/>
              <a:buChar char="-"/>
            </a:pPr>
            <a:r>
              <a:rPr lang="en-US" dirty="0"/>
              <a:t>The majority of the language within the ISSP is provided by the District and based on law and/or District policy/protocols.</a:t>
            </a:r>
            <a:endParaRPr lang="en-US" sz="1200" b="0" i="0" kern="1200" baseline="0" dirty="0">
              <a:solidFill>
                <a:schemeClr val="tx1"/>
              </a:solidFill>
              <a:effectLst/>
              <a:latin typeface="+mn-lt"/>
              <a:ea typeface="+mn-ea"/>
              <a:cs typeface="+mn-cs"/>
            </a:endParaRPr>
          </a:p>
          <a:p>
            <a:pPr marL="171450" indent="-171450">
              <a:buFontTx/>
              <a:buChar char="-"/>
            </a:pPr>
            <a:r>
              <a:rPr lang="en-US" sz="1200" b="0" i="0" kern="1200" baseline="0" dirty="0">
                <a:solidFill>
                  <a:schemeClr val="tx1"/>
                </a:solidFill>
                <a:effectLst/>
                <a:latin typeface="+mn-lt"/>
                <a:ea typeface="+mn-ea"/>
                <a:cs typeface="+mn-cs"/>
              </a:rPr>
              <a:t>The District has other resources which also describe/summarize these procedures, including an Emergency Classroom Quick Guide posted in all our classrooms, offices and common areas which remind all of us of the procedures for required drills/most common threats. (Displayed in a subsequent slide.)</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9075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7116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644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52"/>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2"/>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2674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174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4"/>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489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2855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435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9696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3963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9"/>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73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0"/>
          <p:cNvSpPr>
            <a:spLocks noGrp="1"/>
          </p:cNvSpPr>
          <p:nvPr>
            <p:ph type="pic" idx="2"/>
          </p:nvPr>
        </p:nvSpPr>
        <p:spPr>
          <a:xfrm>
            <a:off x="5183188" y="987427"/>
            <a:ext cx="6172200" cy="4873625"/>
          </a:xfrm>
          <a:prstGeom prst="rect">
            <a:avLst/>
          </a:prstGeom>
          <a:noFill/>
          <a:ln>
            <a:noFill/>
          </a:ln>
        </p:spPr>
      </p:sp>
      <p:sp>
        <p:nvSpPr>
          <p:cNvPr id="68" name="Google Shape;68;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252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798524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3.png"/><Relationship Id="rId7" Type="http://schemas.openxmlformats.org/officeDocument/2006/relationships/oleObject" Target="../embeddings/oleObject4.bin"/><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oleObject" Target="../embeddings/oleObject3.bin"/><Relationship Id="rId10" Type="http://schemas.openxmlformats.org/officeDocument/2006/relationships/hyperlink" Target="https://www.lausd.org/cms/lib/CA01000043/Centricity/Domain/318/FINAL%20Emergency_Quick_Guide_SPAN.pdf" TargetMode="External"/><Relationship Id="rId4" Type="http://schemas.openxmlformats.org/officeDocument/2006/relationships/image" Target="../media/image2.png"/><Relationship Id="rId9" Type="http://schemas.openxmlformats.org/officeDocument/2006/relationships/hyperlink" Target="https://achieve.lausd.net/cms/lib/CA01000043/Centricity/Domain/318/Emergency_Quick_Guide_0822_FINAL%2008052022.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achieve.lausd.net/cms/lib/CA01000043/Centricity/Domain/318/parent_emergency_guide%20eng_span.pdf"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parentemergencyinformation.lausd.net/" TargetMode="External"/><Relationship Id="rId5" Type="http://schemas.openxmlformats.org/officeDocument/2006/relationships/hyperlink" Target="https://www.lausd.org/pei" TargetMode="Externa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s://parentemergencyinformation.lausd.net/" TargetMode="External"/><Relationship Id="rId5" Type="http://schemas.openxmlformats.org/officeDocument/2006/relationships/hyperlink" Target="https://www.lausd.org/pei" TargetMode="Externa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emf"/><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oleObject" Target="../embeddings/oleObject5.bin"/><Relationship Id="rId5" Type="http://schemas.openxmlformats.org/officeDocument/2006/relationships/hyperlink" Target="https://achieve.lausd.net/cms/lib/CA01000043/Centricity/Domain/318/parent_emergency_guide%20eng_span.pdf" TargetMode="Externa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37"/>
        <p:cNvGrpSpPr/>
        <p:nvPr/>
      </p:nvGrpSpPr>
      <p:grpSpPr>
        <a:xfrm>
          <a:off x="0" y="0"/>
          <a:ext cx="0" cy="0"/>
          <a:chOff x="0" y="0"/>
          <a:chExt cx="0" cy="0"/>
        </a:xfrm>
      </p:grpSpPr>
      <p:pic>
        <p:nvPicPr>
          <p:cNvPr id="238" name="Google Shape;238;p10" descr="A group of palm trees with a city in the background&#10;&#10;Description automatically generated with medium confidence"/>
          <p:cNvPicPr preferRelativeResize="0"/>
          <p:nvPr/>
        </p:nvPicPr>
        <p:blipFill rotWithShape="1">
          <a:blip r:embed="rId3">
            <a:alphaModFix/>
          </a:blip>
          <a:srcRect r="49038"/>
          <a:stretch/>
        </p:blipFill>
        <p:spPr>
          <a:xfrm>
            <a:off x="6001897" y="0"/>
            <a:ext cx="6190103" cy="6858000"/>
          </a:xfrm>
          <a:prstGeom prst="rect">
            <a:avLst/>
          </a:prstGeom>
          <a:noFill/>
          <a:ln>
            <a:noFill/>
          </a:ln>
        </p:spPr>
      </p:pic>
      <p:pic>
        <p:nvPicPr>
          <p:cNvPr id="239" name="Google Shape;239;p10"/>
          <p:cNvPicPr preferRelativeResize="0"/>
          <p:nvPr/>
        </p:nvPicPr>
        <p:blipFill rotWithShape="1">
          <a:blip r:embed="rId4">
            <a:alphaModFix/>
          </a:blip>
          <a:srcRect/>
          <a:stretch/>
        </p:blipFill>
        <p:spPr>
          <a:xfrm>
            <a:off x="393700" y="6086178"/>
            <a:ext cx="1363181" cy="411172"/>
          </a:xfrm>
          <a:prstGeom prst="rect">
            <a:avLst/>
          </a:prstGeom>
          <a:noFill/>
          <a:ln>
            <a:noFill/>
          </a:ln>
        </p:spPr>
      </p:pic>
      <p:sp>
        <p:nvSpPr>
          <p:cNvPr id="240" name="Google Shape;240;p10"/>
          <p:cNvSpPr txBox="1"/>
          <p:nvPr/>
        </p:nvSpPr>
        <p:spPr>
          <a:xfrm>
            <a:off x="330989" y="3044505"/>
            <a:ext cx="4499389" cy="126184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0000"/>
                </a:solidFill>
                <a:effectLst/>
                <a:uLnTx/>
                <a:uFillTx/>
                <a:latin typeface="Poppins SemiBold"/>
                <a:ea typeface="Poppins SemiBold"/>
                <a:cs typeface="Poppins SemiBold"/>
                <a:sym typeface="Poppins SemiBold"/>
              </a:rPr>
              <a:t>School Name</a:t>
            </a:r>
          </a:p>
          <a:p>
            <a:pPr>
              <a:buClr>
                <a:srgbClr val="000000"/>
              </a:buClr>
              <a:defRPr/>
            </a:pPr>
            <a:r>
              <a:rPr kumimoji="0" lang="en-US" sz="20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September/October date, 2025</a:t>
            </a:r>
            <a:endParaRPr kumimoji="0" lang="en-US" sz="2000" b="0" i="0" u="none" strike="noStrike" kern="0" cap="none" spc="0" normalizeH="0" baseline="0" noProof="0" dirty="0">
              <a:ln>
                <a:noFill/>
              </a:ln>
              <a:solidFill>
                <a:srgbClr val="FF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FF0000"/>
              </a:solidFill>
              <a:effectLst/>
              <a:uLnTx/>
              <a:uFillTx/>
              <a:latin typeface="Arial"/>
              <a:cs typeface="Arial"/>
              <a:sym typeface="Arial"/>
            </a:endParaRPr>
          </a:p>
        </p:txBody>
      </p:sp>
      <p:sp>
        <p:nvSpPr>
          <p:cNvPr id="244" name="Google Shape;244;p10"/>
          <p:cNvSpPr txBox="1"/>
          <p:nvPr/>
        </p:nvSpPr>
        <p:spPr>
          <a:xfrm>
            <a:off x="330989" y="360650"/>
            <a:ext cx="5414903" cy="193895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Integrated Safe School Plan (ISSP) Public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Google Shape;241;p10">
            <a:extLst>
              <a:ext uri="{FF2B5EF4-FFF2-40B4-BE49-F238E27FC236}">
                <a16:creationId xmlns:a16="http://schemas.microsoft.com/office/drawing/2014/main" id="{AF1A432F-C1FF-5446-5C0D-3A15FC0623CF}"/>
              </a:ext>
            </a:extLst>
          </p:cNvPr>
          <p:cNvSpPr txBox="1"/>
          <p:nvPr/>
        </p:nvSpPr>
        <p:spPr>
          <a:xfrm>
            <a:off x="363555" y="5217661"/>
            <a:ext cx="3175291"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Add school logo</a:t>
            </a:r>
            <a:endParaRPr kumimoji="0" sz="1400" b="0" i="0" u="none" strike="noStrike" kern="0" cap="none" spc="0" normalizeH="0" baseline="0" noProof="0" dirty="0">
              <a:ln>
                <a:noFill/>
              </a:ln>
              <a:solidFill>
                <a:srgbClr val="FF0000"/>
              </a:solidFill>
              <a:effectLst/>
              <a:uLnTx/>
              <a:uFillTx/>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2089889142"/>
              </p:ext>
            </p:extLst>
          </p:nvPr>
        </p:nvGraphicFramePr>
        <p:xfrm>
          <a:off x="508000" y="1654470"/>
          <a:ext cx="11194472" cy="4984024"/>
        </p:xfrm>
        <a:graphic>
          <a:graphicData uri="http://schemas.openxmlformats.org/drawingml/2006/table">
            <a:tbl>
              <a:tblPr firstRow="1" firstCol="1" bandRow="1">
                <a:tableStyleId>{5C22544A-7EE6-4342-B048-85BDC9FD1C3A}</a:tableStyleId>
              </a:tblPr>
              <a:tblGrid>
                <a:gridCol w="5605796">
                  <a:extLst>
                    <a:ext uri="{9D8B030D-6E8A-4147-A177-3AD203B41FA5}">
                      <a16:colId xmlns:a16="http://schemas.microsoft.com/office/drawing/2014/main" val="3142246306"/>
                    </a:ext>
                  </a:extLst>
                </a:gridCol>
                <a:gridCol w="5588676">
                  <a:extLst>
                    <a:ext uri="{9D8B030D-6E8A-4147-A177-3AD203B41FA5}">
                      <a16:colId xmlns:a16="http://schemas.microsoft.com/office/drawing/2014/main" val="716704632"/>
                    </a:ext>
                  </a:extLst>
                </a:gridCol>
              </a:tblGrid>
              <a:tr h="727036">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2200" b="0" dirty="0">
                          <a:latin typeface="Poppins" panose="00000500000000000000" pitchFamily="2" charset="0"/>
                          <a:cs typeface="Poppins" panose="00000500000000000000" pitchFamily="2" charset="0"/>
                        </a:rPr>
                        <a:t>Required Team Member Position </a:t>
                      </a: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Name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468020">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Principal</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solidFill>
                            <a:srgbClr val="FF0000"/>
                          </a:solidFill>
                          <a:effectLst/>
                          <a:latin typeface="Poppins" panose="00000500000000000000" pitchFamily="2" charset="0"/>
                          <a:cs typeface="Poppins" panose="00000500000000000000" pitchFamily="2" charset="0"/>
                        </a:rPr>
                        <a:t>School enters specifics for this column</a:t>
                      </a:r>
                      <a:endParaRPr lang="en-US" sz="2200" b="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1450220258"/>
                  </a:ext>
                </a:extLst>
              </a:tr>
              <a:tr h="357634">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Non-Teacher School Personnel</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282812008"/>
                  </a:ext>
                </a:extLst>
              </a:tr>
              <a:tr h="357634">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Teacher</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577280462"/>
                  </a:ext>
                </a:extLst>
              </a:tr>
              <a:tr h="450478">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Teacher</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 </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486708001"/>
                  </a:ext>
                </a:extLst>
              </a:tr>
              <a:tr h="478354">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Teacher</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 </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497906646"/>
                  </a:ext>
                </a:extLst>
              </a:tr>
              <a:tr h="478354">
                <a:tc>
                  <a:txBody>
                    <a:bodyPr/>
                    <a:lstStyle/>
                    <a:p>
                      <a:r>
                        <a:rPr lang="en-US" sz="2400" b="0" dirty="0">
                          <a:latin typeface="Poppins" panose="00000500000000000000" pitchFamily="2" charset="0"/>
                          <a:cs typeface="Poppins" panose="00000500000000000000" pitchFamily="2" charset="0"/>
                        </a:rPr>
                        <a:t>Parent (of an attending student)</a:t>
                      </a:r>
                    </a:p>
                  </a:txBody>
                  <a:tcPr/>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4289047069"/>
                  </a:ext>
                </a:extLst>
              </a:tr>
              <a:tr h="478354">
                <a:tc>
                  <a:txBody>
                    <a:bodyPr/>
                    <a:lstStyle/>
                    <a:p>
                      <a:r>
                        <a:rPr lang="en-US" sz="2400" b="0" dirty="0">
                          <a:latin typeface="Poppins" panose="00000500000000000000" pitchFamily="2" charset="0"/>
                          <a:cs typeface="Poppins" panose="00000500000000000000" pitchFamily="2" charset="0"/>
                        </a:rPr>
                        <a:t>Student (if secondary school)</a:t>
                      </a:r>
                    </a:p>
                  </a:txBody>
                  <a:tcPr/>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66631040"/>
                  </a:ext>
                </a:extLst>
              </a:tr>
              <a:tr h="461124">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LASPD/Law Enforcement Agency</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1657369775"/>
                  </a:ext>
                </a:extLst>
              </a:tr>
              <a:tr h="72703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Charter School Principal/Designee (if applicable)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557649164"/>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Process for Updating</a:t>
            </a: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47648" y="971605"/>
            <a:ext cx="926418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202</a:t>
            </a:r>
            <a:r>
              <a:rPr lang="en-US" sz="2400" b="1" dirty="0">
                <a:solidFill>
                  <a:srgbClr val="EAE7E4"/>
                </a:solidFill>
                <a:latin typeface="Poppins"/>
                <a:ea typeface="Poppins"/>
                <a:cs typeface="Poppins"/>
                <a:sym typeface="Poppins"/>
              </a:rPr>
              <a:t>5</a:t>
            </a:r>
            <a:r>
              <a:rPr lang="en-US" sz="2400" b="1" i="0" u="none" strike="noStrike" cap="none" dirty="0">
                <a:solidFill>
                  <a:srgbClr val="EAE7E4"/>
                </a:solidFill>
                <a:latin typeface="Poppins"/>
                <a:ea typeface="Poppins"/>
                <a:cs typeface="Poppins"/>
                <a:sym typeface="Poppins"/>
              </a:rPr>
              <a:t>-26 School </a:t>
            </a:r>
            <a:r>
              <a:rPr lang="en-US" sz="2400" b="1" dirty="0">
                <a:solidFill>
                  <a:srgbClr val="EAE7E4"/>
                </a:solidFill>
                <a:latin typeface="Poppins"/>
                <a:ea typeface="Poppins"/>
                <a:cs typeface="Poppins"/>
                <a:sym typeface="Poppins"/>
              </a:rPr>
              <a:t>Site Council (Show this slide if applicable)</a:t>
            </a:r>
            <a:endParaRPr lang="en-US" sz="2400" b="1" i="0" u="none" strike="noStrike" cap="none" dirty="0">
              <a:solidFill>
                <a:srgbClr val="EAE7E4"/>
              </a:solidFill>
              <a:latin typeface="Poppins"/>
              <a:ea typeface="Poppins"/>
              <a:cs typeface="Poppins"/>
              <a:sym typeface="Poppins"/>
            </a:endParaRPr>
          </a:p>
        </p:txBody>
      </p:sp>
    </p:spTree>
    <p:extLst>
      <p:ext uri="{BB962C8B-B14F-4D97-AF65-F5344CB8AC3E}">
        <p14:creationId xmlns:p14="http://schemas.microsoft.com/office/powerpoint/2010/main" val="3177468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a:extLst>
            <a:ext uri="{FF2B5EF4-FFF2-40B4-BE49-F238E27FC236}">
              <a16:creationId xmlns:a16="http://schemas.microsoft.com/office/drawing/2014/main" id="{A316D66B-8BF0-3CC7-B2EF-2B6A6017D6E4}"/>
            </a:ext>
          </a:extLst>
        </p:cNvPr>
        <p:cNvGrpSpPr/>
        <p:nvPr/>
      </p:nvGrpSpPr>
      <p:grpSpPr>
        <a:xfrm>
          <a:off x="0" y="0"/>
          <a:ext cx="0" cy="0"/>
          <a:chOff x="0" y="0"/>
          <a:chExt cx="0" cy="0"/>
        </a:xfrm>
      </p:grpSpPr>
      <p:pic>
        <p:nvPicPr>
          <p:cNvPr id="3" name="Google Shape;270;p13">
            <a:extLst>
              <a:ext uri="{FF2B5EF4-FFF2-40B4-BE49-F238E27FC236}">
                <a16:creationId xmlns:a16="http://schemas.microsoft.com/office/drawing/2014/main" id="{E108F914-5742-DF5D-6F83-FA356001C07A}"/>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a:extLst>
              <a:ext uri="{FF2B5EF4-FFF2-40B4-BE49-F238E27FC236}">
                <a16:creationId xmlns:a16="http://schemas.microsoft.com/office/drawing/2014/main" id="{DA1C5B3C-17CC-3147-2FD2-266E74921F87}"/>
              </a:ext>
            </a:extLst>
          </p:cNvPr>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53C7568F-7C79-2509-CBF5-5FBA5AD9C647}"/>
              </a:ext>
            </a:extLst>
          </p:cNvPr>
          <p:cNvGraphicFramePr>
            <a:graphicFrameLocks/>
          </p:cNvGraphicFramePr>
          <p:nvPr/>
        </p:nvGraphicFramePr>
        <p:xfrm>
          <a:off x="508000" y="1654470"/>
          <a:ext cx="11194472" cy="4811572"/>
        </p:xfrm>
        <a:graphic>
          <a:graphicData uri="http://schemas.openxmlformats.org/drawingml/2006/table">
            <a:tbl>
              <a:tblPr firstRow="1" firstCol="1" bandRow="1">
                <a:tableStyleId>{5C22544A-7EE6-4342-B048-85BDC9FD1C3A}</a:tableStyleId>
              </a:tblPr>
              <a:tblGrid>
                <a:gridCol w="5605796">
                  <a:extLst>
                    <a:ext uri="{9D8B030D-6E8A-4147-A177-3AD203B41FA5}">
                      <a16:colId xmlns:a16="http://schemas.microsoft.com/office/drawing/2014/main" val="3142246306"/>
                    </a:ext>
                  </a:extLst>
                </a:gridCol>
                <a:gridCol w="5588676">
                  <a:extLst>
                    <a:ext uri="{9D8B030D-6E8A-4147-A177-3AD203B41FA5}">
                      <a16:colId xmlns:a16="http://schemas.microsoft.com/office/drawing/2014/main" val="716704632"/>
                    </a:ext>
                  </a:extLst>
                </a:gridCol>
              </a:tblGrid>
              <a:tr h="727036">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2200" b="0" dirty="0">
                          <a:latin typeface="Poppins" panose="00000500000000000000" pitchFamily="2" charset="0"/>
                          <a:cs typeface="Poppins" panose="00000500000000000000" pitchFamily="2" charset="0"/>
                        </a:rPr>
                        <a:t>Required Team Member Position </a:t>
                      </a: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Name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72703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Principal</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solidFill>
                            <a:srgbClr val="FF0000"/>
                          </a:solidFill>
                          <a:effectLst/>
                          <a:latin typeface="Poppins" panose="00000500000000000000" pitchFamily="2" charset="0"/>
                          <a:cs typeface="Poppins" panose="00000500000000000000" pitchFamily="2" charset="0"/>
                        </a:rPr>
                        <a:t>School enters specifics for this column</a:t>
                      </a:r>
                      <a:endParaRPr lang="en-US" sz="2200" b="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1450220258"/>
                  </a:ext>
                </a:extLst>
              </a:tr>
              <a:tr h="357634">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UTLA Representative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282812008"/>
                  </a:ext>
                </a:extLst>
              </a:tr>
              <a:tr h="357634">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Classified Representative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577280462"/>
                  </a:ext>
                </a:extLst>
              </a:tr>
              <a:tr h="72703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Student Representative (secondary schools)</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 </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486708001"/>
                  </a:ext>
                </a:extLst>
              </a:tr>
              <a:tr h="72703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Parent (of attending student) Representative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 </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497906646"/>
                  </a:ext>
                </a:extLst>
              </a:tr>
              <a:tr h="461124">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LASPD/Law Enforcement Agency</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1657369775"/>
                  </a:ext>
                </a:extLst>
              </a:tr>
              <a:tr h="72703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Charter School Principal/Designee (if applicable)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557649164"/>
                  </a:ext>
                </a:extLst>
              </a:tr>
            </a:tbl>
          </a:graphicData>
        </a:graphic>
      </p:graphicFrame>
      <p:sp>
        <p:nvSpPr>
          <p:cNvPr id="2" name="Google Shape;275;p13">
            <a:extLst>
              <a:ext uri="{FF2B5EF4-FFF2-40B4-BE49-F238E27FC236}">
                <a16:creationId xmlns:a16="http://schemas.microsoft.com/office/drawing/2014/main" id="{06516FE3-3B4C-925B-3D8E-7BC847D7B2EC}"/>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Process for Updating</a:t>
            </a: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B4266D1D-FB0B-B744-5DA6-457B3A19576E}"/>
              </a:ext>
            </a:extLst>
          </p:cNvPr>
          <p:cNvSpPr txBox="1"/>
          <p:nvPr/>
        </p:nvSpPr>
        <p:spPr>
          <a:xfrm>
            <a:off x="363555" y="997989"/>
            <a:ext cx="7403821"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202</a:t>
            </a:r>
            <a:r>
              <a:rPr lang="en-US" sz="2400" b="1" dirty="0">
                <a:solidFill>
                  <a:srgbClr val="EAE7E4"/>
                </a:solidFill>
                <a:latin typeface="Poppins"/>
                <a:ea typeface="Poppins"/>
                <a:cs typeface="Poppins"/>
                <a:sym typeface="Poppins"/>
              </a:rPr>
              <a:t>5</a:t>
            </a:r>
            <a:r>
              <a:rPr lang="en-US" sz="2400" b="1" i="0" u="none" strike="noStrike" cap="none" dirty="0">
                <a:solidFill>
                  <a:srgbClr val="EAE7E4"/>
                </a:solidFill>
                <a:latin typeface="Poppins"/>
                <a:ea typeface="Poppins"/>
                <a:cs typeface="Poppins"/>
                <a:sym typeface="Poppins"/>
              </a:rPr>
              <a:t>-26 School Safety Planning Committee</a:t>
            </a:r>
          </a:p>
        </p:txBody>
      </p:sp>
    </p:spTree>
    <p:extLst>
      <p:ext uri="{BB962C8B-B14F-4D97-AF65-F5344CB8AC3E}">
        <p14:creationId xmlns:p14="http://schemas.microsoft.com/office/powerpoint/2010/main" val="998686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3897269787"/>
              </p:ext>
            </p:extLst>
          </p:nvPr>
        </p:nvGraphicFramePr>
        <p:xfrm>
          <a:off x="508000" y="1654470"/>
          <a:ext cx="11194472" cy="4887556"/>
        </p:xfrm>
        <a:graphic>
          <a:graphicData uri="http://schemas.openxmlformats.org/drawingml/2006/table">
            <a:tbl>
              <a:tblPr firstRow="1" firstCol="1" bandRow="1">
                <a:tableStyleId>{5C22544A-7EE6-4342-B048-85BDC9FD1C3A}</a:tableStyleId>
              </a:tblPr>
              <a:tblGrid>
                <a:gridCol w="5605796">
                  <a:extLst>
                    <a:ext uri="{9D8B030D-6E8A-4147-A177-3AD203B41FA5}">
                      <a16:colId xmlns:a16="http://schemas.microsoft.com/office/drawing/2014/main" val="3142246306"/>
                    </a:ext>
                  </a:extLst>
                </a:gridCol>
                <a:gridCol w="5588676">
                  <a:extLst>
                    <a:ext uri="{9D8B030D-6E8A-4147-A177-3AD203B41FA5}">
                      <a16:colId xmlns:a16="http://schemas.microsoft.com/office/drawing/2014/main" val="716704632"/>
                    </a:ext>
                  </a:extLst>
                </a:gridCol>
              </a:tblGrid>
              <a:tr h="727036">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2200" b="0" dirty="0">
                          <a:latin typeface="Poppins" panose="00000500000000000000" pitchFamily="2" charset="0"/>
                          <a:cs typeface="Poppins" panose="00000500000000000000" pitchFamily="2" charset="0"/>
                        </a:rPr>
                        <a:t>Suggested Team Member Position</a:t>
                      </a: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Name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rgbClr val="FF0000"/>
                          </a:solidFill>
                          <a:effectLst/>
                          <a:latin typeface="Poppins" panose="00000500000000000000" pitchFamily="2" charset="0"/>
                          <a:cs typeface="Poppins" panose="00000500000000000000" pitchFamily="2" charset="0"/>
                        </a:rPr>
                        <a:t>School completes both columns</a:t>
                      </a:r>
                      <a:endParaRPr lang="en-US" sz="2200" b="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2200" b="0" kern="100" dirty="0">
                          <a:solidFill>
                            <a:srgbClr val="FF0000"/>
                          </a:solidFill>
                          <a:effectLst/>
                          <a:latin typeface="Poppins" panose="00000500000000000000" pitchFamily="2" charset="0"/>
                          <a:cs typeface="Poppins" panose="00000500000000000000" pitchFamily="2" charset="0"/>
                        </a:rPr>
                        <a:t>School enters specifics for this column</a:t>
                      </a:r>
                      <a:endParaRPr lang="en-US" sz="2200" b="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577280462"/>
                  </a:ext>
                </a:extLst>
              </a:tr>
              <a:tr h="594360">
                <a:tc>
                  <a:txBody>
                    <a:bodyPr/>
                    <a:lstStyle/>
                    <a:p>
                      <a:pPr marL="0" marR="0">
                        <a:lnSpc>
                          <a:spcPct val="107000"/>
                        </a:lnSpc>
                        <a:spcBef>
                          <a:spcPts val="0"/>
                        </a:spcBef>
                        <a:spcAft>
                          <a:spcPts val="0"/>
                        </a:spcAft>
                      </a:pP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 </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486708001"/>
                  </a:ext>
                </a:extLst>
              </a:tr>
              <a:tr h="594360">
                <a:tc>
                  <a:txBody>
                    <a:bodyPr/>
                    <a:lstStyle/>
                    <a:p>
                      <a:pPr marL="0" marR="0">
                        <a:lnSpc>
                          <a:spcPct val="107000"/>
                        </a:lnSpc>
                        <a:spcBef>
                          <a:spcPts val="0"/>
                        </a:spcBef>
                        <a:spcAft>
                          <a:spcPts val="0"/>
                        </a:spcAft>
                      </a:pP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 </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497906646"/>
                  </a:ext>
                </a:extLst>
              </a:tr>
              <a:tr h="594360">
                <a:tc>
                  <a:txBody>
                    <a:bodyPr/>
                    <a:lstStyle/>
                    <a:p>
                      <a:pPr marL="0" marR="0">
                        <a:lnSpc>
                          <a:spcPct val="107000"/>
                        </a:lnSpc>
                        <a:spcBef>
                          <a:spcPts val="0"/>
                        </a:spcBef>
                        <a:spcAft>
                          <a:spcPts val="0"/>
                        </a:spcAft>
                      </a:pP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1657369775"/>
                  </a:ext>
                </a:extLst>
              </a:tr>
              <a:tr h="594360">
                <a:tc>
                  <a:txBody>
                    <a:bodyPr/>
                    <a:lstStyle/>
                    <a:p>
                      <a:pPr marL="0" marR="0">
                        <a:lnSpc>
                          <a:spcPct val="107000"/>
                        </a:lnSpc>
                        <a:spcBef>
                          <a:spcPts val="0"/>
                        </a:spcBef>
                        <a:spcAft>
                          <a:spcPts val="0"/>
                        </a:spcAft>
                      </a:pP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557649164"/>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Process for Updating</a:t>
            </a: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2023-24 School Safety Committee</a:t>
            </a:r>
          </a:p>
        </p:txBody>
      </p:sp>
    </p:spTree>
    <p:extLst>
      <p:ext uri="{BB962C8B-B14F-4D97-AF65-F5344CB8AC3E}">
        <p14:creationId xmlns:p14="http://schemas.microsoft.com/office/powerpoint/2010/main" val="178849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8543036" cy="2369839"/>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800" i="0" u="none" strike="noStrike" kern="0" cap="none" spc="0" normalizeH="0" baseline="0" noProof="0" dirty="0">
                <a:ln>
                  <a:noFill/>
                </a:ln>
                <a:solidFill>
                  <a:srgbClr val="EAE7E4"/>
                </a:solidFill>
                <a:effectLst/>
                <a:uLnTx/>
                <a:uFillTx/>
                <a:latin typeface="Poppins SemiBold" panose="00000700000000000000" pitchFamily="2" charset="0"/>
                <a:ea typeface="Poppins Light"/>
                <a:cs typeface="Poppins SemiBold" panose="00000700000000000000" pitchFamily="2" charset="0"/>
                <a:sym typeface="Poppins Light"/>
              </a:rPr>
              <a:t>Our School’s ISSP Update Process: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When/how the school starts the process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Committee meeting schedule</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Data/feedback considered for updating the ISSP</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Assessment process school follows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Key lessons/successes/challenges</a:t>
            </a:r>
          </a:p>
        </p:txBody>
      </p:sp>
      <p:sp>
        <p:nvSpPr>
          <p:cNvPr id="6" name="Google Shape;275;p13">
            <a:extLst>
              <a:ext uri="{FF2B5EF4-FFF2-40B4-BE49-F238E27FC236}">
                <a16:creationId xmlns:a16="http://schemas.microsoft.com/office/drawing/2014/main" id="{1866B0D9-1F69-B14A-D226-FD83DBBE028B}"/>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Process for Updating</a:t>
            </a: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TextBox 6">
            <a:extLst>
              <a:ext uri="{FF2B5EF4-FFF2-40B4-BE49-F238E27FC236}">
                <a16:creationId xmlns:a16="http://schemas.microsoft.com/office/drawing/2014/main" id="{58D4635A-FC04-8D5C-0668-C75F1353CF4A}"/>
              </a:ext>
            </a:extLst>
          </p:cNvPr>
          <p:cNvSpPr txBox="1"/>
          <p:nvPr/>
        </p:nvSpPr>
        <p:spPr>
          <a:xfrm>
            <a:off x="7195457" y="4724400"/>
            <a:ext cx="4334841" cy="369332"/>
          </a:xfrm>
          <a:prstGeom prst="rect">
            <a:avLst/>
          </a:prstGeom>
          <a:noFill/>
        </p:spPr>
        <p:txBody>
          <a:bodyPr wrap="none" rtlCol="0">
            <a:spAutoFit/>
          </a:bodyPr>
          <a:lstStyle/>
          <a:p>
            <a:r>
              <a:rPr lang="en-US" dirty="0">
                <a:solidFill>
                  <a:srgbClr val="FF0000"/>
                </a:solidFill>
                <a:latin typeface="Poppins Light" panose="00000400000000000000" pitchFamily="2" charset="0"/>
                <a:cs typeface="Poppins Light" panose="00000400000000000000" pitchFamily="2" charset="0"/>
              </a:rPr>
              <a:t>School adds logo, school image, etc.</a:t>
            </a:r>
          </a:p>
        </p:txBody>
      </p:sp>
    </p:spTree>
    <p:extLst>
      <p:ext uri="{BB962C8B-B14F-4D97-AF65-F5344CB8AC3E}">
        <p14:creationId xmlns:p14="http://schemas.microsoft.com/office/powerpoint/2010/main" val="836894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11407726" cy="1631175"/>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800" i="0" u="none" strike="noStrike" kern="0" cap="none" spc="0" normalizeH="0" baseline="0" noProof="0" dirty="0">
                <a:ln>
                  <a:noFill/>
                </a:ln>
                <a:solidFill>
                  <a:srgbClr val="EAE7E4"/>
                </a:solidFill>
                <a:effectLst/>
                <a:uLnTx/>
                <a:uFillTx/>
                <a:latin typeface="Poppins SemiBold" panose="00000700000000000000" pitchFamily="2" charset="0"/>
                <a:ea typeface="Poppins Light"/>
                <a:cs typeface="Poppins SemiBold" panose="00000700000000000000" pitchFamily="2" charset="0"/>
                <a:sym typeface="Poppins Light"/>
              </a:rPr>
              <a:t>Examples of 2025-26 Updates included in our School’s ISSP:</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Add Example 1</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Add Example 2</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FF0000"/>
                </a:solidFill>
                <a:latin typeface="Poppins Light"/>
                <a:ea typeface="Poppins Light"/>
                <a:cs typeface="Poppins Light"/>
                <a:sym typeface="Poppins Light"/>
              </a:rPr>
              <a:t>Add Example 3</a:t>
            </a:r>
          </a:p>
        </p:txBody>
      </p:sp>
      <p:sp>
        <p:nvSpPr>
          <p:cNvPr id="6" name="Google Shape;275;p13">
            <a:extLst>
              <a:ext uri="{FF2B5EF4-FFF2-40B4-BE49-F238E27FC236}">
                <a16:creationId xmlns:a16="http://schemas.microsoft.com/office/drawing/2014/main" id="{1866B0D9-1F69-B14A-D226-FD83DBBE028B}"/>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Process for Updating</a:t>
            </a: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TextBox 6">
            <a:extLst>
              <a:ext uri="{FF2B5EF4-FFF2-40B4-BE49-F238E27FC236}">
                <a16:creationId xmlns:a16="http://schemas.microsoft.com/office/drawing/2014/main" id="{58D4635A-FC04-8D5C-0668-C75F1353CF4A}"/>
              </a:ext>
            </a:extLst>
          </p:cNvPr>
          <p:cNvSpPr txBox="1"/>
          <p:nvPr/>
        </p:nvSpPr>
        <p:spPr>
          <a:xfrm>
            <a:off x="7195457" y="4724400"/>
            <a:ext cx="4334841" cy="369332"/>
          </a:xfrm>
          <a:prstGeom prst="rect">
            <a:avLst/>
          </a:prstGeom>
          <a:noFill/>
        </p:spPr>
        <p:txBody>
          <a:bodyPr wrap="none" rtlCol="0">
            <a:spAutoFit/>
          </a:bodyPr>
          <a:lstStyle/>
          <a:p>
            <a:r>
              <a:rPr lang="en-US" dirty="0">
                <a:solidFill>
                  <a:srgbClr val="FF0000"/>
                </a:solidFill>
                <a:latin typeface="Poppins Light" panose="00000400000000000000" pitchFamily="2" charset="0"/>
                <a:cs typeface="Poppins Light" panose="00000400000000000000" pitchFamily="2" charset="0"/>
              </a:rPr>
              <a:t>School adds logo, school image, etc.</a:t>
            </a:r>
          </a:p>
        </p:txBody>
      </p:sp>
    </p:spTree>
    <p:extLst>
      <p:ext uri="{BB962C8B-B14F-4D97-AF65-F5344CB8AC3E}">
        <p14:creationId xmlns:p14="http://schemas.microsoft.com/office/powerpoint/2010/main" val="3169664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1330524930"/>
              </p:ext>
            </p:extLst>
          </p:nvPr>
        </p:nvGraphicFramePr>
        <p:xfrm>
          <a:off x="508000" y="1491860"/>
          <a:ext cx="11194472" cy="4855656"/>
        </p:xfrm>
        <a:graphic>
          <a:graphicData uri="http://schemas.openxmlformats.org/drawingml/2006/table">
            <a:tbl>
              <a:tblPr firstRow="1" firstCol="1" bandRow="1">
                <a:tableStyleId>{5C22544A-7EE6-4342-B048-85BDC9FD1C3A}</a:tableStyleId>
              </a:tblPr>
              <a:tblGrid>
                <a:gridCol w="2905760">
                  <a:extLst>
                    <a:ext uri="{9D8B030D-6E8A-4147-A177-3AD203B41FA5}">
                      <a16:colId xmlns:a16="http://schemas.microsoft.com/office/drawing/2014/main" val="3142246306"/>
                    </a:ext>
                  </a:extLst>
                </a:gridCol>
                <a:gridCol w="8288712">
                  <a:extLst>
                    <a:ext uri="{9D8B030D-6E8A-4147-A177-3AD203B41FA5}">
                      <a16:colId xmlns:a16="http://schemas.microsoft.com/office/drawing/2014/main" val="716704632"/>
                    </a:ext>
                  </a:extLst>
                </a:gridCol>
              </a:tblGrid>
              <a:tr h="0">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Accounting for All Persons</a:t>
                      </a:r>
                      <a:endParaRPr lang="en-US" sz="22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To account for the whereabouts and wellbeing of all students, staff members and visitors and is one of the first tasks that must be accomplished in any emergency</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a:effectLst/>
                          <a:latin typeface="Poppins" panose="00000500000000000000" pitchFamily="2" charset="0"/>
                          <a:ea typeface="Calibri" panose="020F0502020204030204" pitchFamily="34" charset="0"/>
                          <a:cs typeface="Poppins" panose="00000500000000000000" pitchFamily="2" charset="0"/>
                        </a:rPr>
                        <a:t>All Clear</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To notify teachers that normal school operations can resume</a:t>
                      </a:r>
                    </a:p>
                  </a:txBody>
                  <a:tcPr marL="68580" marR="68580" marT="0" marB="0" anchor="ctr"/>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r>
                        <a:rPr lang="en-US" sz="2200" b="0" kern="100">
                          <a:effectLst/>
                          <a:latin typeface="Poppins" panose="00000500000000000000" pitchFamily="2" charset="0"/>
                          <a:ea typeface="Calibri" panose="020F0502020204030204" pitchFamily="34" charset="0"/>
                          <a:cs typeface="Poppins" panose="00000500000000000000" pitchFamily="2" charset="0"/>
                        </a:rPr>
                        <a:t>Crisis Response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To address the social-emotional needs of students and staff</a:t>
                      </a:r>
                    </a:p>
                  </a:txBody>
                  <a:tcPr marL="68580" marR="68580" marT="0" marB="0" anchor="ctr"/>
                </a:tc>
                <a:extLst>
                  <a:ext uri="{0D108BD9-81ED-4DB2-BD59-A6C34878D82A}">
                    <a16:rowId xmlns:a16="http://schemas.microsoft.com/office/drawing/2014/main" val="577280462"/>
                  </a:ext>
                </a:extLst>
              </a:tr>
              <a:tr h="594360">
                <a:tc>
                  <a:txBody>
                    <a:bodyPr/>
                    <a:lstStyle/>
                    <a:p>
                      <a:pPr marL="0" marR="0">
                        <a:lnSpc>
                          <a:spcPct val="107000"/>
                        </a:lnSpc>
                        <a:spcBef>
                          <a:spcPts val="0"/>
                        </a:spcBef>
                        <a:spcAft>
                          <a:spcPts val="0"/>
                        </a:spcAft>
                      </a:pPr>
                      <a:r>
                        <a:rPr lang="en-US" sz="2200" b="0" kern="100">
                          <a:effectLst/>
                          <a:latin typeface="Poppins" panose="00000500000000000000" pitchFamily="2" charset="0"/>
                          <a:ea typeface="Calibri" panose="020F0502020204030204" pitchFamily="34" charset="0"/>
                          <a:cs typeface="Poppins" panose="00000500000000000000" pitchFamily="2" charset="0"/>
                        </a:rPr>
                        <a:t>Drop, Cover, and Hold On</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To protect students and staff from flying or falling debris, and is commonly used during an earthquake or explosion</a:t>
                      </a:r>
                    </a:p>
                  </a:txBody>
                  <a:tcPr marL="68580" marR="68580" marT="0" marB="0" anchor="ctr"/>
                </a:tc>
                <a:extLst>
                  <a:ext uri="{0D108BD9-81ED-4DB2-BD59-A6C34878D82A}">
                    <a16:rowId xmlns:a16="http://schemas.microsoft.com/office/drawing/2014/main" val="2486708001"/>
                  </a:ext>
                </a:extLst>
              </a:tr>
              <a:tr h="594360">
                <a:tc>
                  <a:txBody>
                    <a:bodyPr/>
                    <a:lstStyle/>
                    <a:p>
                      <a:pPr marL="0" marR="0">
                        <a:lnSpc>
                          <a:spcPct val="107000"/>
                        </a:lnSpc>
                        <a:spcBef>
                          <a:spcPts val="0"/>
                        </a:spcBef>
                        <a:spcAft>
                          <a:spcPts val="0"/>
                        </a:spcAft>
                      </a:pPr>
                      <a:r>
                        <a:rPr lang="en-US" sz="2200" b="0" kern="100">
                          <a:effectLst/>
                          <a:latin typeface="Poppins" panose="00000500000000000000" pitchFamily="2" charset="0"/>
                          <a:ea typeface="Calibri" panose="020F0502020204030204" pitchFamily="34" charset="0"/>
                          <a:cs typeface="Poppins" panose="00000500000000000000" pitchFamily="2" charset="0"/>
                        </a:rPr>
                        <a:t>Evacuate Building</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Most commonly used in response to a fire, after an earthquake, or any emergency where the building and its contents are perceived to be a threat to student safety</a:t>
                      </a:r>
                    </a:p>
                  </a:txBody>
                  <a:tcPr marL="68580" marR="68580" marT="0" marB="0" anchor="ctr"/>
                </a:tc>
                <a:extLst>
                  <a:ext uri="{0D108BD9-81ED-4DB2-BD59-A6C34878D82A}">
                    <a16:rowId xmlns:a16="http://schemas.microsoft.com/office/drawing/2014/main" val="2497906646"/>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Lockdown</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To prevent the perpetrator from entering any occupied campus areas; students are to always remain in locked classrooms or designated safe locations</a:t>
                      </a:r>
                    </a:p>
                  </a:txBody>
                  <a:tcPr marL="68580" marR="68580" marT="0" marB="0" anchor="ctr"/>
                </a:tc>
                <a:extLst>
                  <a:ext uri="{0D108BD9-81ED-4DB2-BD59-A6C34878D82A}">
                    <a16:rowId xmlns:a16="http://schemas.microsoft.com/office/drawing/2014/main" val="1657369775"/>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Functional Annexes</a:t>
            </a:r>
          </a:p>
        </p:txBody>
      </p:sp>
    </p:spTree>
    <p:extLst>
      <p:ext uri="{BB962C8B-B14F-4D97-AF65-F5344CB8AC3E}">
        <p14:creationId xmlns:p14="http://schemas.microsoft.com/office/powerpoint/2010/main" val="1184701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1267326913"/>
              </p:ext>
            </p:extLst>
          </p:nvPr>
        </p:nvGraphicFramePr>
        <p:xfrm>
          <a:off x="508000" y="1491860"/>
          <a:ext cx="11194472" cy="4831590"/>
        </p:xfrm>
        <a:graphic>
          <a:graphicData uri="http://schemas.openxmlformats.org/drawingml/2006/table">
            <a:tbl>
              <a:tblPr firstRow="1" firstCol="1" bandRow="1">
                <a:tableStyleId>{5C22544A-7EE6-4342-B048-85BDC9FD1C3A}</a:tableStyleId>
              </a:tblPr>
              <a:tblGrid>
                <a:gridCol w="2905760">
                  <a:extLst>
                    <a:ext uri="{9D8B030D-6E8A-4147-A177-3AD203B41FA5}">
                      <a16:colId xmlns:a16="http://schemas.microsoft.com/office/drawing/2014/main" val="3142246306"/>
                    </a:ext>
                  </a:extLst>
                </a:gridCol>
                <a:gridCol w="8288712">
                  <a:extLst>
                    <a:ext uri="{9D8B030D-6E8A-4147-A177-3AD203B41FA5}">
                      <a16:colId xmlns:a16="http://schemas.microsoft.com/office/drawing/2014/main" val="716704632"/>
                    </a:ext>
                  </a:extLst>
                </a:gridCol>
              </a:tblGrid>
              <a:tr h="0">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Notifications</a:t>
                      </a:r>
                      <a:endParaRPr lang="en-US" sz="22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Sent to 911, LASPD Watch Commander, Region Operations, parents/staff through Blackboard Connect and iSTAR (District incident reporting platform) </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Rapid Relocation</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Students and staff are encouraged to quickly leave by any safe and available exit; if leaving campus, the established off-site relocation point is the preferred destination, if the route is safe</a:t>
                      </a:r>
                    </a:p>
                  </a:txBody>
                  <a:tcPr marL="68580" marR="68580" marT="0" marB="0" anchor="ctr"/>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Relocation (Off-site Evacuation)</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When authorities have determined that it is unsafe to remain on the campus and evacuation to an off-site relocation site is required; does not apply during an active shooter incident, a tsunami, or large hazardous materials release</a:t>
                      </a:r>
                    </a:p>
                  </a:txBody>
                  <a:tcPr marL="68580" marR="68580" marT="0" marB="0" anchor="ctr"/>
                </a:tc>
                <a:extLst>
                  <a:ext uri="{0D108BD9-81ED-4DB2-BD59-A6C34878D82A}">
                    <a16:rowId xmlns:a16="http://schemas.microsoft.com/office/drawing/2014/main" val="577280462"/>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Shelter In Place</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To place and/or keep students indoors to provide a greater level of protection from airborne contaminants in outside air, inclement weather, or other hazards</a:t>
                      </a:r>
                    </a:p>
                  </a:txBody>
                  <a:tcPr marL="68580" marR="68580" marT="0" marB="0" anchor="ctr"/>
                </a:tc>
                <a:extLst>
                  <a:ext uri="{0D108BD9-81ED-4DB2-BD59-A6C34878D82A}">
                    <a16:rowId xmlns:a16="http://schemas.microsoft.com/office/drawing/2014/main" val="2497906646"/>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Student Reunification</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To reunite students with their custodial adult after a critical incident or disaster</a:t>
                      </a:r>
                    </a:p>
                  </a:txBody>
                  <a:tcPr marL="68580" marR="68580" marT="0" marB="0" anchor="ctr"/>
                </a:tc>
                <a:extLst>
                  <a:ext uri="{0D108BD9-81ED-4DB2-BD59-A6C34878D82A}">
                    <a16:rowId xmlns:a16="http://schemas.microsoft.com/office/drawing/2014/main" val="1657369775"/>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Functional Annexes</a:t>
            </a:r>
          </a:p>
        </p:txBody>
      </p:sp>
    </p:spTree>
    <p:extLst>
      <p:ext uri="{BB962C8B-B14F-4D97-AF65-F5344CB8AC3E}">
        <p14:creationId xmlns:p14="http://schemas.microsoft.com/office/powerpoint/2010/main" val="2683981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432929577"/>
              </p:ext>
            </p:extLst>
          </p:nvPr>
        </p:nvGraphicFramePr>
        <p:xfrm>
          <a:off x="508000" y="1491860"/>
          <a:ext cx="11194472" cy="5141787"/>
        </p:xfrm>
        <a:graphic>
          <a:graphicData uri="http://schemas.openxmlformats.org/drawingml/2006/table">
            <a:tbl>
              <a:tblPr firstRow="1" firstCol="1" bandRow="1">
                <a:tableStyleId>{5C22544A-7EE6-4342-B048-85BDC9FD1C3A}</a:tableStyleId>
              </a:tblPr>
              <a:tblGrid>
                <a:gridCol w="2905760">
                  <a:extLst>
                    <a:ext uri="{9D8B030D-6E8A-4147-A177-3AD203B41FA5}">
                      <a16:colId xmlns:a16="http://schemas.microsoft.com/office/drawing/2014/main" val="3142246306"/>
                    </a:ext>
                  </a:extLst>
                </a:gridCol>
                <a:gridCol w="8288712">
                  <a:extLst>
                    <a:ext uri="{9D8B030D-6E8A-4147-A177-3AD203B41FA5}">
                      <a16:colId xmlns:a16="http://schemas.microsoft.com/office/drawing/2014/main" val="716704632"/>
                    </a:ext>
                  </a:extLst>
                </a:gridCol>
              </a:tblGrid>
              <a:tr h="0">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Active Shooter/Gunfire</a:t>
                      </a: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Involves one or more individuals on school grounds who is armed with a firearm and has already killed or wounded someone with the firearm AND at least one of the following applies: continues to shoot others; actively seeks or attacks others; has access to additional victims</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Aircraft/Vehicle Crash</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An aircraft or motor vehicle crash on or near school property</a:t>
                      </a:r>
                    </a:p>
                  </a:txBody>
                  <a:tcPr marL="68580" marR="68580" marT="0" marB="0" anchor="ctr"/>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Animal Disturbance</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Implemented when a dog, coyote, mountain lion, or other wild animal threatens the safety of students and staff</a:t>
                      </a:r>
                    </a:p>
                  </a:txBody>
                  <a:tcPr marL="68580" marR="68580" marT="0" marB="0" anchor="ctr"/>
                </a:tc>
                <a:extLst>
                  <a:ext uri="{0D108BD9-81ED-4DB2-BD59-A6C34878D82A}">
                    <a16:rowId xmlns:a16="http://schemas.microsoft.com/office/drawing/2014/main" val="577280462"/>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Biochemical/</a:t>
                      </a:r>
                    </a:p>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Hazardous Materials </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Involves the discharge of a biological or chemical substance in a solid, liquid, or gaseous state; common releases within or adjacent to schools include the discharge of chemicals in a school laboratory, an overturned truck of hazardous materials in proximity of the school, or an explosion at a nearby oil refinery or other chemical plant</a:t>
                      </a:r>
                    </a:p>
                  </a:txBody>
                  <a:tcPr marL="68580" marR="68580" marT="0" marB="0" anchor="ctr"/>
                </a:tc>
                <a:extLst>
                  <a:ext uri="{0D108BD9-81ED-4DB2-BD59-A6C34878D82A}">
                    <a16:rowId xmlns:a16="http://schemas.microsoft.com/office/drawing/2014/main" val="2497906646"/>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Bus Disaster</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Earthquake, serious bus accident, or other emergency that occurs while students are on a school bus field trip or being transported to or from school</a:t>
                      </a:r>
                    </a:p>
                  </a:txBody>
                  <a:tcPr marL="68580" marR="68580" marT="0" marB="0" anchor="ctr"/>
                </a:tc>
                <a:extLst>
                  <a:ext uri="{0D108BD9-81ED-4DB2-BD59-A6C34878D82A}">
                    <a16:rowId xmlns:a16="http://schemas.microsoft.com/office/drawing/2014/main" val="1657369775"/>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Threat and Hazard-Specific Annexes</a:t>
            </a:r>
          </a:p>
        </p:txBody>
      </p:sp>
    </p:spTree>
    <p:extLst>
      <p:ext uri="{BB962C8B-B14F-4D97-AF65-F5344CB8AC3E}">
        <p14:creationId xmlns:p14="http://schemas.microsoft.com/office/powerpoint/2010/main" val="1957434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1467215973"/>
              </p:ext>
            </p:extLst>
          </p:nvPr>
        </p:nvGraphicFramePr>
        <p:xfrm>
          <a:off x="508000" y="1491860"/>
          <a:ext cx="11194472" cy="3406839"/>
        </p:xfrm>
        <a:graphic>
          <a:graphicData uri="http://schemas.openxmlformats.org/drawingml/2006/table">
            <a:tbl>
              <a:tblPr firstRow="1" firstCol="1" bandRow="1">
                <a:tableStyleId>{5C22544A-7EE6-4342-B048-85BDC9FD1C3A}</a:tableStyleId>
              </a:tblPr>
              <a:tblGrid>
                <a:gridCol w="2905760">
                  <a:extLst>
                    <a:ext uri="{9D8B030D-6E8A-4147-A177-3AD203B41FA5}">
                      <a16:colId xmlns:a16="http://schemas.microsoft.com/office/drawing/2014/main" val="3142246306"/>
                    </a:ext>
                  </a:extLst>
                </a:gridCol>
                <a:gridCol w="8288712">
                  <a:extLst>
                    <a:ext uri="{9D8B030D-6E8A-4147-A177-3AD203B41FA5}">
                      <a16:colId xmlns:a16="http://schemas.microsoft.com/office/drawing/2014/main" val="716704632"/>
                    </a:ext>
                  </a:extLst>
                </a:gridCol>
              </a:tblGrid>
              <a:tr h="0">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Demonstration/</a:t>
                      </a:r>
                    </a:p>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Walkout</a:t>
                      </a: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Any assemblage on or off campus by staff or students for the purpose of protest or demonstration</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Disorderly Conduct</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Conduct may involve a student, staff member, or visitor exhibiting threatening or irrational behavior</a:t>
                      </a:r>
                    </a:p>
                  </a:txBody>
                  <a:tcPr marL="68580" marR="68580" marT="0" marB="0" anchor="ctr"/>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Earthquake</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Generally occur without warning and may cause minor to serious ground shaking, damage to buildings, and injuries</a:t>
                      </a:r>
                    </a:p>
                  </a:txBody>
                  <a:tcPr marL="68580" marR="68580" marT="0" marB="0" anchor="ctr"/>
                </a:tc>
                <a:extLst>
                  <a:ext uri="{0D108BD9-81ED-4DB2-BD59-A6C34878D82A}">
                    <a16:rowId xmlns:a16="http://schemas.microsoft.com/office/drawing/2014/main" val="577280462"/>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Explosion/Risk of Explosion</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Includes protocols for: explosion on school property, risk of explosion on school property, explosion or risk of explosion in surrounding area, nuclear blast or explosion involving radioactive materials, and explosive device threat/suspicious package </a:t>
                      </a:r>
                    </a:p>
                  </a:txBody>
                  <a:tcPr marL="68580" marR="68580" marT="0" marB="0" anchor="ctr"/>
                </a:tc>
                <a:extLst>
                  <a:ext uri="{0D108BD9-81ED-4DB2-BD59-A6C34878D82A}">
                    <a16:rowId xmlns:a16="http://schemas.microsoft.com/office/drawing/2014/main" val="2497906646"/>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Threat and Hazard-Specific Annexes</a:t>
            </a:r>
          </a:p>
        </p:txBody>
      </p:sp>
    </p:spTree>
    <p:extLst>
      <p:ext uri="{BB962C8B-B14F-4D97-AF65-F5344CB8AC3E}">
        <p14:creationId xmlns:p14="http://schemas.microsoft.com/office/powerpoint/2010/main" val="3858850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3903918057"/>
              </p:ext>
            </p:extLst>
          </p:nvPr>
        </p:nvGraphicFramePr>
        <p:xfrm>
          <a:off x="508000" y="1491860"/>
          <a:ext cx="11194472" cy="4170871"/>
        </p:xfrm>
        <a:graphic>
          <a:graphicData uri="http://schemas.openxmlformats.org/drawingml/2006/table">
            <a:tbl>
              <a:tblPr firstRow="1" firstCol="1" bandRow="1">
                <a:tableStyleId>{5C22544A-7EE6-4342-B048-85BDC9FD1C3A}</a:tableStyleId>
              </a:tblPr>
              <a:tblGrid>
                <a:gridCol w="2905760">
                  <a:extLst>
                    <a:ext uri="{9D8B030D-6E8A-4147-A177-3AD203B41FA5}">
                      <a16:colId xmlns:a16="http://schemas.microsoft.com/office/drawing/2014/main" val="3142246306"/>
                    </a:ext>
                  </a:extLst>
                </a:gridCol>
                <a:gridCol w="8288712">
                  <a:extLst>
                    <a:ext uri="{9D8B030D-6E8A-4147-A177-3AD203B41FA5}">
                      <a16:colId xmlns:a16="http://schemas.microsoft.com/office/drawing/2014/main" val="716704632"/>
                    </a:ext>
                  </a:extLst>
                </a:gridCol>
              </a:tblGrid>
              <a:tr h="0">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Fire</a:t>
                      </a: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Impacts a school if it occurs on campus or in an off-campus location near the school </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Food/Water Contamination</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When site personnel report suspected contamination of food or beverages served for the various food programs; applies where there is evidence of tampering with food packaging, observation of suspicious individuals in proximity to food or beverage supplies, or if notified of possible food contamination by Central District staff or local agencies</a:t>
                      </a:r>
                    </a:p>
                  </a:txBody>
                  <a:tcPr marL="68580" marR="68580" marT="0" marB="0" anchor="ctr"/>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Public Health Emergency</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Involves an infectious disease outbreak or a pandemic which requires a large-scale emergency need for medical health care services</a:t>
                      </a:r>
                    </a:p>
                  </a:txBody>
                  <a:tcPr marL="68580" marR="68580" marT="0" marB="0" anchor="ctr"/>
                </a:tc>
                <a:extLst>
                  <a:ext uri="{0D108BD9-81ED-4DB2-BD59-A6C34878D82A}">
                    <a16:rowId xmlns:a16="http://schemas.microsoft.com/office/drawing/2014/main" val="577280462"/>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Suicide Risk and Self-Injurious Behavior</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Concerns or incidents should be directly reported to the administrator/designee and/or the Suicide/Threat Prevention Liaison (STPL) immediately or as soon as practically possible</a:t>
                      </a:r>
                    </a:p>
                  </a:txBody>
                  <a:tcPr marL="68580" marR="68580" marT="0" marB="0" anchor="ctr"/>
                </a:tc>
                <a:extLst>
                  <a:ext uri="{0D108BD9-81ED-4DB2-BD59-A6C34878D82A}">
                    <a16:rowId xmlns:a16="http://schemas.microsoft.com/office/drawing/2014/main" val="2497906646"/>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Threat and Hazard-Specific Annexes</a:t>
            </a:r>
          </a:p>
        </p:txBody>
      </p:sp>
    </p:spTree>
    <p:extLst>
      <p:ext uri="{BB962C8B-B14F-4D97-AF65-F5344CB8AC3E}">
        <p14:creationId xmlns:p14="http://schemas.microsoft.com/office/powerpoint/2010/main" val="3434785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269" name="Google Shape;269;p13"/>
          <p:cNvPicPr preferRelativeResize="0"/>
          <p:nvPr/>
        </p:nvPicPr>
        <p:blipFill rotWithShape="1">
          <a:blip r:embed="rId3">
            <a:alphaModFix/>
          </a:blip>
          <a:srcRect/>
          <a:stretch/>
        </p:blipFill>
        <p:spPr>
          <a:xfrm>
            <a:off x="10438245" y="391960"/>
            <a:ext cx="1363181" cy="411172"/>
          </a:xfrm>
          <a:prstGeom prst="rect">
            <a:avLst/>
          </a:prstGeom>
          <a:noFill/>
          <a:ln>
            <a:noFill/>
          </a:ln>
        </p:spPr>
      </p:pic>
      <p:pic>
        <p:nvPicPr>
          <p:cNvPr id="270" name="Google Shape;270;p13"/>
          <p:cNvPicPr preferRelativeResize="0"/>
          <p:nvPr/>
        </p:nvPicPr>
        <p:blipFill rotWithShape="1">
          <a:blip r:embed="rId4">
            <a:alphaModFix/>
          </a:blip>
          <a:srcRect/>
          <a:stretch/>
        </p:blipFill>
        <p:spPr>
          <a:xfrm>
            <a:off x="-974691" y="491889"/>
            <a:ext cx="13957161" cy="9982038"/>
          </a:xfrm>
          <a:prstGeom prst="rect">
            <a:avLst/>
          </a:prstGeom>
          <a:noFill/>
          <a:ln>
            <a:noFill/>
          </a:ln>
        </p:spPr>
      </p:pic>
      <p:sp>
        <p:nvSpPr>
          <p:cNvPr id="275" name="Google Shape;275;p13"/>
          <p:cNvSpPr txBox="1"/>
          <p:nvPr/>
        </p:nvSpPr>
        <p:spPr>
          <a:xfrm>
            <a:off x="1591852" y="292738"/>
            <a:ext cx="3566805" cy="101562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86CAFE"/>
                </a:solidFill>
                <a:effectLst/>
                <a:uLnTx/>
                <a:uFillTx/>
                <a:latin typeface="Poppins"/>
                <a:ea typeface="Poppins"/>
                <a:cs typeface="Poppins"/>
                <a:sym typeface="Poppins"/>
              </a:rPr>
              <a:t>Agenda</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6" name="Google Shape;276;p13"/>
          <p:cNvSpPr txBox="1"/>
          <p:nvPr/>
        </p:nvSpPr>
        <p:spPr>
          <a:xfrm>
            <a:off x="1591852" y="1262535"/>
            <a:ext cx="8657615" cy="4524275"/>
          </a:xfrm>
          <a:prstGeom prst="rect">
            <a:avLst/>
          </a:prstGeom>
          <a:noFill/>
          <a:ln>
            <a:noFill/>
          </a:ln>
        </p:spPr>
        <p:txBody>
          <a:bodyPr spcFirstLastPara="1" wrap="square" lIns="91425" tIns="45700" rIns="91425" bIns="45700" anchor="t" anchorCtr="0">
            <a:spAutoFit/>
          </a:bodyPr>
          <a:lstStyle/>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Purpose of ISSP</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Process for Updating ISSP</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Key ISSP Components</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Accessing the Print ISSP</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Opportunities for Involvement  </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Resources</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Questions and Public Comment</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School’s ISSP Contact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3876448509"/>
              </p:ext>
            </p:extLst>
          </p:nvPr>
        </p:nvGraphicFramePr>
        <p:xfrm>
          <a:off x="508000" y="1491860"/>
          <a:ext cx="11194472" cy="3001582"/>
        </p:xfrm>
        <a:graphic>
          <a:graphicData uri="http://schemas.openxmlformats.org/drawingml/2006/table">
            <a:tbl>
              <a:tblPr firstRow="1" firstCol="1" bandRow="1">
                <a:tableStyleId>{5C22544A-7EE6-4342-B048-85BDC9FD1C3A}</a:tableStyleId>
              </a:tblPr>
              <a:tblGrid>
                <a:gridCol w="2905760">
                  <a:extLst>
                    <a:ext uri="{9D8B030D-6E8A-4147-A177-3AD203B41FA5}">
                      <a16:colId xmlns:a16="http://schemas.microsoft.com/office/drawing/2014/main" val="3142246306"/>
                    </a:ext>
                  </a:extLst>
                </a:gridCol>
                <a:gridCol w="8288712">
                  <a:extLst>
                    <a:ext uri="{9D8B030D-6E8A-4147-A177-3AD203B41FA5}">
                      <a16:colId xmlns:a16="http://schemas.microsoft.com/office/drawing/2014/main" val="716704632"/>
                    </a:ext>
                  </a:extLst>
                </a:gridCol>
              </a:tblGrid>
              <a:tr h="0">
                <a:tc>
                  <a:txBody>
                    <a:bodyPr/>
                    <a:lstStyle/>
                    <a:p>
                      <a:pPr marL="0" marR="0">
                        <a:lnSpc>
                          <a:spcPct val="107000"/>
                        </a:lnSpc>
                        <a:spcBef>
                          <a:spcPts val="0"/>
                        </a:spcBef>
                        <a:spcAft>
                          <a:spcPts val="0"/>
                        </a:spcAft>
                      </a:pPr>
                      <a:endParaRPr lang="en-US" sz="2200" b="0"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Threat to Others</a:t>
                      </a: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Applies if site personnel receive or have knowledge of a threat that may target an individual, a particular group or the entire school community</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Tsunami</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A series of ocean waves that sends surges of water onto land; typically caused by large, undersea earthquakes, but may also be caused by underwater landslides or volcanic eruptions</a:t>
                      </a:r>
                    </a:p>
                  </a:txBody>
                  <a:tcPr marL="68580" marR="68580" marT="0" marB="0" anchor="ctr"/>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Utility Failure</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Involves a loss of water, power, or other utility on school grounds</a:t>
                      </a:r>
                    </a:p>
                  </a:txBody>
                  <a:tcPr marL="68580" marR="68580" marT="0" marB="0" anchor="ctr"/>
                </a:tc>
                <a:extLst>
                  <a:ext uri="{0D108BD9-81ED-4DB2-BD59-A6C34878D82A}">
                    <a16:rowId xmlns:a16="http://schemas.microsoft.com/office/drawing/2014/main" val="577280462"/>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Weather</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Actions taken during heavy rain, flooding, hail, or high winds</a:t>
                      </a:r>
                    </a:p>
                  </a:txBody>
                  <a:tcPr marL="68580" marR="68580" marT="0" marB="0" anchor="ctr"/>
                </a:tc>
                <a:extLst>
                  <a:ext uri="{0D108BD9-81ED-4DB2-BD59-A6C34878D82A}">
                    <a16:rowId xmlns:a16="http://schemas.microsoft.com/office/drawing/2014/main" val="2497906646"/>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Threat and Hazard-Specific Annexes</a:t>
            </a:r>
          </a:p>
        </p:txBody>
      </p:sp>
    </p:spTree>
    <p:extLst>
      <p:ext uri="{BB962C8B-B14F-4D97-AF65-F5344CB8AC3E}">
        <p14:creationId xmlns:p14="http://schemas.microsoft.com/office/powerpoint/2010/main" val="4131446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193795"/>
            <a:ext cx="10044545" cy="200050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EAE7E4"/>
              </a:buClr>
              <a:buSzPts val="1100"/>
              <a:buFontTx/>
              <a:buNone/>
              <a:tabLst/>
              <a:defRPr/>
            </a:pPr>
            <a:r>
              <a:rPr kumimoji="0" lang="en-US" sz="2800" b="0" i="0" u="none" strike="noStrike" kern="0" cap="none" spc="0" normalizeH="0" baseline="0" noProof="0" dirty="0">
                <a:ln>
                  <a:noFill/>
                </a:ln>
                <a:solidFill>
                  <a:srgbClr val="EAE7E4"/>
                </a:solidFill>
                <a:effectLst/>
                <a:uLnTx/>
                <a:uFillTx/>
                <a:latin typeface="Poppins SemiBold" panose="00000700000000000000" pitchFamily="2" charset="0"/>
                <a:ea typeface="Poppins Light"/>
                <a:cs typeface="Poppins SemiBold" panose="00000700000000000000" pitchFamily="2" charset="0"/>
                <a:sym typeface="Poppins Light"/>
              </a:rPr>
              <a:t>Common Threats/Hazards in Our School Community</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In the past XX years, we have experienced...</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Our most challenging experience was… </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We are well prepared for … </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After experiencing a(n) XXXX, we now have… </a:t>
            </a:r>
          </a:p>
        </p:txBody>
      </p:sp>
      <p:sp>
        <p:nvSpPr>
          <p:cNvPr id="6" name="Google Shape;275;p13">
            <a:extLst>
              <a:ext uri="{FF2B5EF4-FFF2-40B4-BE49-F238E27FC236}">
                <a16:creationId xmlns:a16="http://schemas.microsoft.com/office/drawing/2014/main" id="{1866B0D9-1F69-B14A-D226-FD83DBBE028B}"/>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Process for Updating the ISSP</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 name="TextBox 6">
            <a:extLst>
              <a:ext uri="{FF2B5EF4-FFF2-40B4-BE49-F238E27FC236}">
                <a16:creationId xmlns:a16="http://schemas.microsoft.com/office/drawing/2014/main" id="{58D4635A-FC04-8D5C-0668-C75F1353CF4A}"/>
              </a:ext>
            </a:extLst>
          </p:cNvPr>
          <p:cNvSpPr txBox="1"/>
          <p:nvPr/>
        </p:nvSpPr>
        <p:spPr>
          <a:xfrm>
            <a:off x="7195457" y="4724400"/>
            <a:ext cx="43348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Poppins Light" panose="00000400000000000000" pitchFamily="2" charset="0"/>
                <a:ea typeface="+mn-ea"/>
                <a:cs typeface="Poppins Light" panose="00000400000000000000" pitchFamily="2" charset="0"/>
              </a:rPr>
              <a:t>School adds logo, school image, etc.</a:t>
            </a:r>
          </a:p>
        </p:txBody>
      </p:sp>
    </p:spTree>
    <p:extLst>
      <p:ext uri="{BB962C8B-B14F-4D97-AF65-F5344CB8AC3E}">
        <p14:creationId xmlns:p14="http://schemas.microsoft.com/office/powerpoint/2010/main" val="1668920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2" name="Table 1">
            <a:extLst>
              <a:ext uri="{FF2B5EF4-FFF2-40B4-BE49-F238E27FC236}">
                <a16:creationId xmlns:a16="http://schemas.microsoft.com/office/drawing/2014/main" id="{13FC01AE-2256-0B99-4196-B29F35E08E67}"/>
              </a:ext>
            </a:extLst>
          </p:cNvPr>
          <p:cNvGraphicFramePr>
            <a:graphicFrameLocks noGrp="1"/>
          </p:cNvGraphicFramePr>
          <p:nvPr>
            <p:extLst>
              <p:ext uri="{D42A27DB-BD31-4B8C-83A1-F6EECF244321}">
                <p14:modId xmlns:p14="http://schemas.microsoft.com/office/powerpoint/2010/main" val="2847579351"/>
              </p:ext>
            </p:extLst>
          </p:nvPr>
        </p:nvGraphicFramePr>
        <p:xfrm>
          <a:off x="403998" y="1479668"/>
          <a:ext cx="10580994" cy="3492565"/>
        </p:xfrm>
        <a:graphic>
          <a:graphicData uri="http://schemas.openxmlformats.org/drawingml/2006/table">
            <a:tbl>
              <a:tblPr firstRow="1" firstCol="1" bandRow="1">
                <a:tableStyleId>{5C22544A-7EE6-4342-B048-85BDC9FD1C3A}</a:tableStyleId>
              </a:tblPr>
              <a:tblGrid>
                <a:gridCol w="4186893">
                  <a:extLst>
                    <a:ext uri="{9D8B030D-6E8A-4147-A177-3AD203B41FA5}">
                      <a16:colId xmlns:a16="http://schemas.microsoft.com/office/drawing/2014/main" val="801878826"/>
                    </a:ext>
                  </a:extLst>
                </a:gridCol>
                <a:gridCol w="6394101">
                  <a:extLst>
                    <a:ext uri="{9D8B030D-6E8A-4147-A177-3AD203B41FA5}">
                      <a16:colId xmlns:a16="http://schemas.microsoft.com/office/drawing/2014/main" val="1556650660"/>
                    </a:ext>
                  </a:extLst>
                </a:gridCol>
              </a:tblGrid>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Emergency Team</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Description</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51010043"/>
                  </a:ext>
                </a:extLst>
              </a:tr>
              <a:tr h="278408">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Triage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Performs triage and provides medical assistance, ensures supplies are accessible, and evacuates and stages supplies</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1425116693"/>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School Site Crisis</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Provides psychological/emotional support for students and staff</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973999351"/>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Search and Rescue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Performs search and rescue operations</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71037202"/>
                  </a:ext>
                </a:extLst>
              </a:tr>
              <a:tr h="372600">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Access and Functional Needs Position</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the safety of students and adults with access and functional needs during drills and emergencies</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4044106408"/>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Security/</a:t>
                      </a: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Utilities</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school site security and performs short-term repairs and shutoff of utilities </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538533311"/>
                  </a:ext>
                </a:extLst>
              </a:tr>
            </a:tbl>
          </a:graphicData>
        </a:graphic>
      </p:graphicFrame>
      <p:sp>
        <p:nvSpPr>
          <p:cNvPr id="4" name="Google Shape;275;p13">
            <a:extLst>
              <a:ext uri="{FF2B5EF4-FFF2-40B4-BE49-F238E27FC236}">
                <a16:creationId xmlns:a16="http://schemas.microsoft.com/office/drawing/2014/main" id="{DA5FA19C-B7BF-9AD9-402D-A38DC9EBD429}"/>
              </a:ext>
            </a:extLst>
          </p:cNvPr>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Google Shape;670;g25713527f5b_0_522">
            <a:extLst>
              <a:ext uri="{FF2B5EF4-FFF2-40B4-BE49-F238E27FC236}">
                <a16:creationId xmlns:a16="http://schemas.microsoft.com/office/drawing/2014/main" id="{E819BA64-3928-AFE9-4FE2-76072D7A149B}"/>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Emergency Teams</a:t>
            </a:r>
          </a:p>
        </p:txBody>
      </p:sp>
    </p:spTree>
    <p:extLst>
      <p:ext uri="{BB962C8B-B14F-4D97-AF65-F5344CB8AC3E}">
        <p14:creationId xmlns:p14="http://schemas.microsoft.com/office/powerpoint/2010/main" val="2118250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2" name="Table 1">
            <a:extLst>
              <a:ext uri="{FF2B5EF4-FFF2-40B4-BE49-F238E27FC236}">
                <a16:creationId xmlns:a16="http://schemas.microsoft.com/office/drawing/2014/main" id="{13FC01AE-2256-0B99-4196-B29F35E08E67}"/>
              </a:ext>
            </a:extLst>
          </p:cNvPr>
          <p:cNvGraphicFramePr>
            <a:graphicFrameLocks noGrp="1"/>
          </p:cNvGraphicFramePr>
          <p:nvPr>
            <p:extLst>
              <p:ext uri="{D42A27DB-BD31-4B8C-83A1-F6EECF244321}">
                <p14:modId xmlns:p14="http://schemas.microsoft.com/office/powerpoint/2010/main" val="3777973200"/>
              </p:ext>
            </p:extLst>
          </p:nvPr>
        </p:nvGraphicFramePr>
        <p:xfrm>
          <a:off x="403998" y="1479668"/>
          <a:ext cx="10568802" cy="2865548"/>
        </p:xfrm>
        <a:graphic>
          <a:graphicData uri="http://schemas.openxmlformats.org/drawingml/2006/table">
            <a:tbl>
              <a:tblPr firstRow="1" firstCol="1" bandRow="1">
                <a:tableStyleId>{5C22544A-7EE6-4342-B048-85BDC9FD1C3A}</a:tableStyleId>
              </a:tblPr>
              <a:tblGrid>
                <a:gridCol w="4182068">
                  <a:extLst>
                    <a:ext uri="{9D8B030D-6E8A-4147-A177-3AD203B41FA5}">
                      <a16:colId xmlns:a16="http://schemas.microsoft.com/office/drawing/2014/main" val="801878826"/>
                    </a:ext>
                  </a:extLst>
                </a:gridCol>
                <a:gridCol w="6386734">
                  <a:extLst>
                    <a:ext uri="{9D8B030D-6E8A-4147-A177-3AD203B41FA5}">
                      <a16:colId xmlns:a16="http://schemas.microsoft.com/office/drawing/2014/main" val="1556650660"/>
                    </a:ext>
                  </a:extLst>
                </a:gridCol>
              </a:tblGrid>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Emergency Team</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Description</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51010043"/>
                  </a:ext>
                </a:extLst>
              </a:tr>
              <a:tr h="278408">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Fire Suppression/</a:t>
                      </a: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HazMat</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Extinguishes small fires and evaluates chemical spills</a:t>
                      </a:r>
                    </a:p>
                  </a:txBody>
                  <a:tcPr marL="36010" marR="36010" marT="0" marB="0"/>
                </a:tc>
                <a:extLst>
                  <a:ext uri="{0D108BD9-81ED-4DB2-BD59-A6C34878D82A}">
                    <a16:rowId xmlns:a16="http://schemas.microsoft.com/office/drawing/2014/main" val="1425116693"/>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Assembly Area</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safe evacuation and accounting for all students, staff, and visitors</a:t>
                      </a:r>
                    </a:p>
                  </a:txBody>
                  <a:tcPr marL="36010" marR="36010" marT="0" marB="0"/>
                </a:tc>
                <a:extLst>
                  <a:ext uri="{0D108BD9-81ED-4DB2-BD59-A6C34878D82A}">
                    <a16:rowId xmlns:a16="http://schemas.microsoft.com/office/drawing/2014/main" val="2973999351"/>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Request/Reunion Gate</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Processes requests for student pick-up and reunites students and parents at Reunion Gate</a:t>
                      </a:r>
                    </a:p>
                  </a:txBody>
                  <a:tcPr marL="36010" marR="36010" marT="0" marB="0"/>
                </a:tc>
                <a:extLst>
                  <a:ext uri="{0D108BD9-81ED-4DB2-BD59-A6C34878D82A}">
                    <a16:rowId xmlns:a16="http://schemas.microsoft.com/office/drawing/2014/main" val="2771037202"/>
                  </a:ext>
                </a:extLst>
              </a:tr>
              <a:tr h="372600">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Supply/Equipment</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adequate equipment and supplies</a:t>
                      </a:r>
                    </a:p>
                  </a:txBody>
                  <a:tcPr marL="36010" marR="36010" marT="0" marB="0"/>
                </a:tc>
                <a:extLst>
                  <a:ext uri="{0D108BD9-81ED-4DB2-BD59-A6C34878D82A}">
                    <a16:rowId xmlns:a16="http://schemas.microsoft.com/office/drawing/2014/main" val="4044106408"/>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Hygiene</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Provides all necessary sanitation-related support</a:t>
                      </a:r>
                    </a:p>
                  </a:txBody>
                  <a:tcPr marL="36010" marR="36010" marT="0" marB="0"/>
                </a:tc>
                <a:extLst>
                  <a:ext uri="{0D108BD9-81ED-4DB2-BD59-A6C34878D82A}">
                    <a16:rowId xmlns:a16="http://schemas.microsoft.com/office/drawing/2014/main" val="538533311"/>
                  </a:ext>
                </a:extLst>
              </a:tr>
            </a:tbl>
          </a:graphicData>
        </a:graphic>
      </p:graphicFrame>
      <p:sp>
        <p:nvSpPr>
          <p:cNvPr id="4" name="Google Shape;275;p13">
            <a:extLst>
              <a:ext uri="{FF2B5EF4-FFF2-40B4-BE49-F238E27FC236}">
                <a16:creationId xmlns:a16="http://schemas.microsoft.com/office/drawing/2014/main" id="{D8D8643D-32F3-71D7-DF34-920CD6C09F9D}"/>
              </a:ext>
            </a:extLst>
          </p:cNvPr>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Google Shape;670;g25713527f5b_0_522">
            <a:extLst>
              <a:ext uri="{FF2B5EF4-FFF2-40B4-BE49-F238E27FC236}">
                <a16:creationId xmlns:a16="http://schemas.microsoft.com/office/drawing/2014/main" id="{2609A030-ACBC-3E95-EA1D-819EF00A16E8}"/>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Emergency Teams</a:t>
            </a:r>
          </a:p>
        </p:txBody>
      </p:sp>
    </p:spTree>
    <p:extLst>
      <p:ext uri="{BB962C8B-B14F-4D97-AF65-F5344CB8AC3E}">
        <p14:creationId xmlns:p14="http://schemas.microsoft.com/office/powerpoint/2010/main" val="3543397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2" name="Table 1">
            <a:extLst>
              <a:ext uri="{FF2B5EF4-FFF2-40B4-BE49-F238E27FC236}">
                <a16:creationId xmlns:a16="http://schemas.microsoft.com/office/drawing/2014/main" id="{13FC01AE-2256-0B99-4196-B29F35E08E67}"/>
              </a:ext>
            </a:extLst>
          </p:cNvPr>
          <p:cNvGraphicFramePr>
            <a:graphicFrameLocks noGrp="1"/>
          </p:cNvGraphicFramePr>
          <p:nvPr>
            <p:extLst>
              <p:ext uri="{D42A27DB-BD31-4B8C-83A1-F6EECF244321}">
                <p14:modId xmlns:p14="http://schemas.microsoft.com/office/powerpoint/2010/main" val="2727170793"/>
              </p:ext>
            </p:extLst>
          </p:nvPr>
        </p:nvGraphicFramePr>
        <p:xfrm>
          <a:off x="403998" y="1479668"/>
          <a:ext cx="10556610" cy="3991230"/>
        </p:xfrm>
        <a:graphic>
          <a:graphicData uri="http://schemas.openxmlformats.org/drawingml/2006/table">
            <a:tbl>
              <a:tblPr firstRow="1" firstCol="1" bandRow="1">
                <a:tableStyleId>{5C22544A-7EE6-4342-B048-85BDC9FD1C3A}</a:tableStyleId>
              </a:tblPr>
              <a:tblGrid>
                <a:gridCol w="4026511">
                  <a:extLst>
                    <a:ext uri="{9D8B030D-6E8A-4147-A177-3AD203B41FA5}">
                      <a16:colId xmlns:a16="http://schemas.microsoft.com/office/drawing/2014/main" val="801878826"/>
                    </a:ext>
                  </a:extLst>
                </a:gridCol>
                <a:gridCol w="6530099">
                  <a:extLst>
                    <a:ext uri="{9D8B030D-6E8A-4147-A177-3AD203B41FA5}">
                      <a16:colId xmlns:a16="http://schemas.microsoft.com/office/drawing/2014/main" val="1556650660"/>
                    </a:ext>
                  </a:extLst>
                </a:gridCol>
              </a:tblGrid>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Emergency Team</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Description</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51010043"/>
                  </a:ext>
                </a:extLst>
              </a:tr>
              <a:tr h="278408">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Transportation Support</a:t>
                      </a: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Position (optional)</a:t>
                      </a:r>
                    </a:p>
                  </a:txBody>
                  <a:tcPr marL="36010" marR="36010"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800" kern="1200" dirty="0">
                          <a:solidFill>
                            <a:schemeClr val="dk1"/>
                          </a:solidFill>
                          <a:effectLst/>
                          <a:latin typeface="Poppins" panose="00000500000000000000" pitchFamily="2" charset="0"/>
                          <a:ea typeface="+mn-ea"/>
                          <a:cs typeface="Poppins" panose="00000500000000000000" pitchFamily="2" charset="0"/>
                        </a:rPr>
                        <a:t>Coordinates transportation assets and plans, such as, for an off-site relocation from the school</a:t>
                      </a:r>
                    </a:p>
                  </a:txBody>
                  <a:tcPr marL="36010" marR="36010" marT="0" marB="0"/>
                </a:tc>
                <a:extLst>
                  <a:ext uri="{0D108BD9-81ED-4DB2-BD59-A6C34878D82A}">
                    <a16:rowId xmlns:a16="http://schemas.microsoft.com/office/drawing/2014/main" val="1425116693"/>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Documentation/</a:t>
                      </a: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Communications Position (optional)</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Maintains emergency log, analyzes situation, and updates Incident Commander</a:t>
                      </a:r>
                    </a:p>
                  </a:txBody>
                  <a:tcPr marL="36010" marR="36010" marT="0" marB="0"/>
                </a:tc>
                <a:extLst>
                  <a:ext uri="{0D108BD9-81ED-4DB2-BD59-A6C34878D82A}">
                    <a16:rowId xmlns:a16="http://schemas.microsoft.com/office/drawing/2014/main" val="2973999351"/>
                  </a:ext>
                </a:extLst>
              </a:tr>
              <a:tr h="184216">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Cost/Staff</a:t>
                      </a: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Accounting Position (optional)</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Maintains accurate emergency time records for all site-based and itinerant employees</a:t>
                      </a:r>
                    </a:p>
                  </a:txBody>
                  <a:tcPr marL="36010" marR="36010" marT="0" marB="0"/>
                </a:tc>
                <a:extLst>
                  <a:ext uri="{0D108BD9-81ED-4DB2-BD59-A6C34878D82A}">
                    <a16:rowId xmlns:a16="http://schemas.microsoft.com/office/drawing/2014/main" val="2771037202"/>
                  </a:ext>
                </a:extLst>
              </a:tr>
              <a:tr h="372600">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Manager of School Emergency Response Box</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Evacuates the School Emergency Response Box(es) during emergencies and drills and ensures that information filed in the box is up to date</a:t>
                      </a:r>
                    </a:p>
                  </a:txBody>
                  <a:tcPr marL="36010" marR="36010" marT="0" marB="0"/>
                </a:tc>
                <a:extLst>
                  <a:ext uri="{0D108BD9-81ED-4DB2-BD59-A6C34878D82A}">
                    <a16:rowId xmlns:a16="http://schemas.microsoft.com/office/drawing/2014/main" val="4044106408"/>
                  </a:ext>
                </a:extLst>
              </a:tr>
            </a:tbl>
          </a:graphicData>
        </a:graphic>
      </p:graphicFrame>
      <p:sp>
        <p:nvSpPr>
          <p:cNvPr id="4" name="Google Shape;670;g25713527f5b_0_522">
            <a:extLst>
              <a:ext uri="{FF2B5EF4-FFF2-40B4-BE49-F238E27FC236}">
                <a16:creationId xmlns:a16="http://schemas.microsoft.com/office/drawing/2014/main" id="{4BA87E8E-7B1A-1E6B-4826-7DE55DBB80F4}"/>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Emergency Teams</a:t>
            </a:r>
          </a:p>
        </p:txBody>
      </p:sp>
    </p:spTree>
    <p:extLst>
      <p:ext uri="{BB962C8B-B14F-4D97-AF65-F5344CB8AC3E}">
        <p14:creationId xmlns:p14="http://schemas.microsoft.com/office/powerpoint/2010/main" val="1884213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3564077780"/>
              </p:ext>
            </p:extLst>
          </p:nvPr>
        </p:nvGraphicFramePr>
        <p:xfrm>
          <a:off x="412323" y="1491860"/>
          <a:ext cx="11338916" cy="5254944"/>
        </p:xfrm>
        <a:graphic>
          <a:graphicData uri="http://schemas.openxmlformats.org/drawingml/2006/table">
            <a:tbl>
              <a:tblPr firstRow="1" firstCol="1" bandRow="1">
                <a:tableStyleId>{5C22544A-7EE6-4342-B048-85BDC9FD1C3A}</a:tableStyleId>
              </a:tblPr>
              <a:tblGrid>
                <a:gridCol w="1691108">
                  <a:extLst>
                    <a:ext uri="{9D8B030D-6E8A-4147-A177-3AD203B41FA5}">
                      <a16:colId xmlns:a16="http://schemas.microsoft.com/office/drawing/2014/main" val="3142246306"/>
                    </a:ext>
                  </a:extLst>
                </a:gridCol>
                <a:gridCol w="4823904">
                  <a:extLst>
                    <a:ext uri="{9D8B030D-6E8A-4147-A177-3AD203B41FA5}">
                      <a16:colId xmlns:a16="http://schemas.microsoft.com/office/drawing/2014/main" val="716704632"/>
                    </a:ext>
                  </a:extLst>
                </a:gridCol>
                <a:gridCol w="4823904">
                  <a:extLst>
                    <a:ext uri="{9D8B030D-6E8A-4147-A177-3AD203B41FA5}">
                      <a16:colId xmlns:a16="http://schemas.microsoft.com/office/drawing/2014/main" val="1299042312"/>
                    </a:ext>
                  </a:extLst>
                </a:gridCol>
              </a:tblGrid>
              <a:tr h="0">
                <a:tc>
                  <a:txBody>
                    <a:bodyPr/>
                    <a:lstStyle/>
                    <a:p>
                      <a:pPr marL="0" marR="0">
                        <a:lnSpc>
                          <a:spcPct val="107000"/>
                        </a:lnSpc>
                        <a:spcBef>
                          <a:spcPts val="0"/>
                        </a:spcBef>
                        <a:spcAft>
                          <a:spcPts val="0"/>
                        </a:spcAft>
                      </a:pPr>
                      <a:endParaRPr lang="en-US" sz="1800" b="1"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1800" b="1" kern="100" dirty="0">
                          <a:effectLst/>
                          <a:latin typeface="Poppins" panose="00000500000000000000" pitchFamily="2" charset="0"/>
                          <a:cs typeface="Poppins" panose="00000500000000000000" pitchFamily="2" charset="0"/>
                        </a:rPr>
                        <a:t>Request Gate</a:t>
                      </a:r>
                    </a:p>
                  </a:txBody>
                  <a:tcPr marL="68580" marR="68580" marT="0" marB="0"/>
                </a:tc>
                <a:tc>
                  <a:txBody>
                    <a:bodyPr/>
                    <a:lstStyle/>
                    <a:p>
                      <a:pPr marL="0" marR="0">
                        <a:lnSpc>
                          <a:spcPct val="107000"/>
                        </a:lnSpc>
                        <a:spcBef>
                          <a:spcPts val="0"/>
                        </a:spcBef>
                        <a:spcAft>
                          <a:spcPts val="0"/>
                        </a:spcAft>
                      </a:pPr>
                      <a:r>
                        <a:rPr lang="en-US" sz="1800" b="1" kern="100" dirty="0">
                          <a:effectLst/>
                          <a:latin typeface="Poppins" panose="00000500000000000000" pitchFamily="2" charset="0"/>
                          <a:cs typeface="Poppins" panose="00000500000000000000" pitchFamily="2" charset="0"/>
                        </a:rPr>
                        <a:t>Reunion Gate</a:t>
                      </a: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Team Role</a:t>
                      </a:r>
                      <a:endParaRPr lang="en-US" sz="22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Responsible for processing parent requests for student release during an emergency</a:t>
                      </a:r>
                    </a:p>
                  </a:txBody>
                  <a:tcPr marL="68580" marR="68580" marT="0" marB="0" anchor="ctr"/>
                </a:tc>
                <a:tc>
                  <a:txBody>
                    <a:bodyPr/>
                    <a:lstStyle/>
                    <a:p>
                      <a:pPr marL="0" marR="0">
                        <a:lnSpc>
                          <a:spcPct val="107000"/>
                        </a:lnSpc>
                        <a:spcBef>
                          <a:spcPts val="0"/>
                        </a:spcBef>
                        <a:spcAft>
                          <a:spcPts val="0"/>
                        </a:spcAft>
                      </a:pPr>
                      <a:r>
                        <a:rPr lang="en-US" sz="1800" b="0" kern="100" dirty="0">
                          <a:solidFill>
                            <a:schemeClr val="tx1"/>
                          </a:solidFill>
                          <a:effectLst/>
                          <a:latin typeface="Poppins" panose="00000500000000000000" pitchFamily="2" charset="0"/>
                          <a:cs typeface="Poppins" panose="00000500000000000000" pitchFamily="2" charset="0"/>
                        </a:rPr>
                        <a:t>Responsible for reuniting parents/guardians with students and keeping accurate records of students leaving the campus</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Duties</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Greeting and directing arriving parents/guardians/designees to the Request Gate</a:t>
                      </a:r>
                    </a:p>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Providing reassurance and maintaining order The use of large signs showing the school status - Checking identification of those requesting to pick up students</a:t>
                      </a:r>
                    </a:p>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Directing parents/guardians to the Reunion Gate</a:t>
                      </a:r>
                    </a:p>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Dispatching student runners to the Assembly Area to escort students whose parents have come to claim them</a:t>
                      </a:r>
                    </a:p>
                  </a:txBody>
                  <a:tcPr marL="68580" marR="68580" marT="0" marB="0" anchor="ctr"/>
                </a:tc>
                <a:tc>
                  <a:txBody>
                    <a:bodyPr/>
                    <a:lstStyle/>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Greeting parents/guardians/designees at the Reunion Gate and maintaining order</a:t>
                      </a:r>
                    </a:p>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Verifying identification and authenticity of reunification forms</a:t>
                      </a:r>
                    </a:p>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Confirming students recognize the authorized adults who come to claim them and requiring adult to sign student out of school</a:t>
                      </a:r>
                    </a:p>
                    <a:p>
                      <a:pPr marL="0" marR="0">
                        <a:lnSpc>
                          <a:spcPct val="107000"/>
                        </a:lnSpc>
                        <a:spcBef>
                          <a:spcPts val="0"/>
                        </a:spcBef>
                        <a:spcAft>
                          <a:spcPts val="0"/>
                        </a:spcAft>
                      </a:pPr>
                      <a:r>
                        <a:rPr lang="en-US" sz="1800" b="0" kern="100" dirty="0">
                          <a:effectLst/>
                          <a:latin typeface="Poppins" panose="00000500000000000000" pitchFamily="2" charset="0"/>
                          <a:cs typeface="Poppins" panose="00000500000000000000" pitchFamily="2" charset="0"/>
                        </a:rPr>
                        <a:t>- Completing Student Release Log and submitting them to the Reunion Gate Team Leader</a:t>
                      </a:r>
                    </a:p>
                  </a:txBody>
                  <a:tcPr marL="68580" marR="68580" marT="0" marB="0" anchor="ctr"/>
                </a:tc>
                <a:extLst>
                  <a:ext uri="{0D108BD9-81ED-4DB2-BD59-A6C34878D82A}">
                    <a16:rowId xmlns:a16="http://schemas.microsoft.com/office/drawing/2014/main" val="3282812008"/>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Request and Reunion Gate Teams</a:t>
            </a:r>
          </a:p>
        </p:txBody>
      </p:sp>
    </p:spTree>
    <p:extLst>
      <p:ext uri="{BB962C8B-B14F-4D97-AF65-F5344CB8AC3E}">
        <p14:creationId xmlns:p14="http://schemas.microsoft.com/office/powerpoint/2010/main" val="1091525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2523550107"/>
              </p:ext>
            </p:extLst>
          </p:nvPr>
        </p:nvGraphicFramePr>
        <p:xfrm>
          <a:off x="412323" y="1491860"/>
          <a:ext cx="11338916" cy="1584643"/>
        </p:xfrm>
        <a:graphic>
          <a:graphicData uri="http://schemas.openxmlformats.org/drawingml/2006/table">
            <a:tbl>
              <a:tblPr firstRow="1" firstCol="1" bandRow="1">
                <a:tableStyleId>{5C22544A-7EE6-4342-B048-85BDC9FD1C3A}</a:tableStyleId>
              </a:tblPr>
              <a:tblGrid>
                <a:gridCol w="1691108">
                  <a:extLst>
                    <a:ext uri="{9D8B030D-6E8A-4147-A177-3AD203B41FA5}">
                      <a16:colId xmlns:a16="http://schemas.microsoft.com/office/drawing/2014/main" val="3142246306"/>
                    </a:ext>
                  </a:extLst>
                </a:gridCol>
                <a:gridCol w="4823904">
                  <a:extLst>
                    <a:ext uri="{9D8B030D-6E8A-4147-A177-3AD203B41FA5}">
                      <a16:colId xmlns:a16="http://schemas.microsoft.com/office/drawing/2014/main" val="716704632"/>
                    </a:ext>
                  </a:extLst>
                </a:gridCol>
                <a:gridCol w="4823904">
                  <a:extLst>
                    <a:ext uri="{9D8B030D-6E8A-4147-A177-3AD203B41FA5}">
                      <a16:colId xmlns:a16="http://schemas.microsoft.com/office/drawing/2014/main" val="1299042312"/>
                    </a:ext>
                  </a:extLst>
                </a:gridCol>
              </a:tblGrid>
              <a:tr h="0">
                <a:tc>
                  <a:txBody>
                    <a:bodyPr/>
                    <a:lstStyle/>
                    <a:p>
                      <a:pPr marL="0" marR="0">
                        <a:lnSpc>
                          <a:spcPct val="107000"/>
                        </a:lnSpc>
                        <a:spcBef>
                          <a:spcPts val="0"/>
                        </a:spcBef>
                        <a:spcAft>
                          <a:spcPts val="0"/>
                        </a:spcAft>
                      </a:pPr>
                      <a:endParaRPr lang="en-US" sz="1800" b="1"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1800" b="1" kern="100" dirty="0">
                          <a:effectLst/>
                          <a:latin typeface="Poppins" panose="00000500000000000000" pitchFamily="2" charset="0"/>
                          <a:cs typeface="Poppins" panose="00000500000000000000" pitchFamily="2" charset="0"/>
                        </a:rPr>
                        <a:t>Request Gate</a:t>
                      </a:r>
                    </a:p>
                  </a:txBody>
                  <a:tcPr marL="68580" marR="68580" marT="0" marB="0"/>
                </a:tc>
                <a:tc>
                  <a:txBody>
                    <a:bodyPr/>
                    <a:lstStyle/>
                    <a:p>
                      <a:pPr marL="0" marR="0">
                        <a:lnSpc>
                          <a:spcPct val="107000"/>
                        </a:lnSpc>
                        <a:spcBef>
                          <a:spcPts val="0"/>
                        </a:spcBef>
                        <a:spcAft>
                          <a:spcPts val="0"/>
                        </a:spcAft>
                      </a:pPr>
                      <a:r>
                        <a:rPr lang="en-US" sz="1800" b="1" kern="100" dirty="0">
                          <a:effectLst/>
                          <a:latin typeface="Poppins" panose="00000500000000000000" pitchFamily="2" charset="0"/>
                          <a:cs typeface="Poppins" panose="00000500000000000000" pitchFamily="2" charset="0"/>
                        </a:rPr>
                        <a:t>Reunion Gate</a:t>
                      </a: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Location</a:t>
                      </a:r>
                      <a:endParaRPr lang="en-US" sz="22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solidFill>
                            <a:srgbClr val="FF0000"/>
                          </a:solidFill>
                          <a:effectLst/>
                          <a:latin typeface="Poppins" panose="00000500000000000000" pitchFamily="2" charset="0"/>
                          <a:cs typeface="Poppins" panose="00000500000000000000" pitchFamily="2" charset="0"/>
                        </a:rPr>
                        <a:t>School completes all other info</a:t>
                      </a:r>
                    </a:p>
                  </a:txBody>
                  <a:tcPr marL="68580" marR="68580" marT="0" marB="0" anchor="ctr"/>
                </a:tc>
                <a:tc>
                  <a:txBody>
                    <a:bodyPr/>
                    <a:lstStyle/>
                    <a:p>
                      <a:pPr marL="0" marR="0">
                        <a:lnSpc>
                          <a:spcPct val="107000"/>
                        </a:lnSpc>
                        <a:spcBef>
                          <a:spcPts val="0"/>
                        </a:spcBef>
                        <a:spcAft>
                          <a:spcPts val="0"/>
                        </a:spcAft>
                      </a:pPr>
                      <a:endParaRPr lang="en-US" sz="1800" b="0" kern="100" dirty="0">
                        <a:solidFill>
                          <a:schemeClr val="tx1"/>
                        </a:solidFill>
                        <a:effectLst/>
                        <a:latin typeface="Poppins" panose="00000500000000000000" pitchFamily="2" charset="0"/>
                        <a:cs typeface="Poppins" panose="00000500000000000000" pitchFamily="2" charset="0"/>
                      </a:endParaRP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Team Members</a:t>
                      </a:r>
                    </a:p>
                  </a:txBody>
                  <a:tcPr marL="68580" marR="68580" marT="0" marB="0" anchor="ctr"/>
                </a:tc>
                <a:tc>
                  <a:txBody>
                    <a:bodyPr/>
                    <a:lstStyle/>
                    <a:p>
                      <a:pPr marL="0" marR="0">
                        <a:lnSpc>
                          <a:spcPct val="107000"/>
                        </a:lnSpc>
                        <a:spcBef>
                          <a:spcPts val="0"/>
                        </a:spcBef>
                        <a:spcAft>
                          <a:spcPts val="0"/>
                        </a:spcAft>
                      </a:pPr>
                      <a:endParaRPr lang="en-US" sz="1800" b="0" kern="100" dirty="0">
                        <a:effectLst/>
                        <a:latin typeface="Poppins" panose="00000500000000000000" pitchFamily="2"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endParaRPr lang="en-US" sz="1800" b="0" kern="100" dirty="0">
                        <a:effectLst/>
                        <a:latin typeface="Poppins" panose="00000500000000000000" pitchFamily="2" charset="0"/>
                        <a:cs typeface="Poppins" panose="00000500000000000000" pitchFamily="2" charset="0"/>
                      </a:endParaRPr>
                    </a:p>
                  </a:txBody>
                  <a:tcPr marL="68580" marR="68580" marT="0" marB="0" anchor="ctr"/>
                </a:tc>
                <a:extLst>
                  <a:ext uri="{0D108BD9-81ED-4DB2-BD59-A6C34878D82A}">
                    <a16:rowId xmlns:a16="http://schemas.microsoft.com/office/drawing/2014/main" val="3282812008"/>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Request and Reunion Gate Teams</a:t>
            </a:r>
          </a:p>
        </p:txBody>
      </p:sp>
      <p:sp>
        <p:nvSpPr>
          <p:cNvPr id="6" name="TextBox 5">
            <a:extLst>
              <a:ext uri="{FF2B5EF4-FFF2-40B4-BE49-F238E27FC236}">
                <a16:creationId xmlns:a16="http://schemas.microsoft.com/office/drawing/2014/main" id="{7C20E78A-57FE-1909-30BA-12D2F8DE80EE}"/>
              </a:ext>
            </a:extLst>
          </p:cNvPr>
          <p:cNvSpPr txBox="1"/>
          <p:nvPr/>
        </p:nvSpPr>
        <p:spPr>
          <a:xfrm>
            <a:off x="2275114" y="4484914"/>
            <a:ext cx="2072590" cy="646331"/>
          </a:xfrm>
          <a:prstGeom prst="rect">
            <a:avLst/>
          </a:prstGeom>
          <a:noFill/>
        </p:spPr>
        <p:txBody>
          <a:bodyPr wrap="square" rtlCol="0">
            <a:spAutoFit/>
          </a:bodyPr>
          <a:lstStyle/>
          <a:p>
            <a:r>
              <a:rPr lang="en-US" dirty="0">
                <a:solidFill>
                  <a:srgbClr val="FF0000"/>
                </a:solidFill>
                <a:latin typeface="Poppins" panose="00000500000000000000" pitchFamily="2" charset="0"/>
                <a:cs typeface="Poppins" panose="00000500000000000000" pitchFamily="2" charset="0"/>
              </a:rPr>
              <a:t>Add Request Gate Photo</a:t>
            </a:r>
          </a:p>
        </p:txBody>
      </p:sp>
      <p:sp>
        <p:nvSpPr>
          <p:cNvPr id="7" name="TextBox 6">
            <a:extLst>
              <a:ext uri="{FF2B5EF4-FFF2-40B4-BE49-F238E27FC236}">
                <a16:creationId xmlns:a16="http://schemas.microsoft.com/office/drawing/2014/main" id="{EFF896AC-D11B-C70C-75CE-8D73BDA5EBB6}"/>
              </a:ext>
            </a:extLst>
          </p:cNvPr>
          <p:cNvSpPr txBox="1"/>
          <p:nvPr/>
        </p:nvSpPr>
        <p:spPr>
          <a:xfrm>
            <a:off x="6096000" y="4484914"/>
            <a:ext cx="2097024" cy="646331"/>
          </a:xfrm>
          <a:prstGeom prst="rect">
            <a:avLst/>
          </a:prstGeom>
          <a:noFill/>
        </p:spPr>
        <p:txBody>
          <a:bodyPr wrap="square" rtlCol="0">
            <a:spAutoFit/>
          </a:bodyPr>
          <a:lstStyle/>
          <a:p>
            <a:r>
              <a:rPr lang="en-US" dirty="0">
                <a:solidFill>
                  <a:srgbClr val="FF0000"/>
                </a:solidFill>
                <a:latin typeface="Poppins" panose="00000500000000000000" pitchFamily="2" charset="0"/>
                <a:cs typeface="Poppins" panose="00000500000000000000" pitchFamily="2" charset="0"/>
              </a:rPr>
              <a:t>Add Reunion Gate Photo</a:t>
            </a:r>
          </a:p>
        </p:txBody>
      </p:sp>
    </p:spTree>
    <p:extLst>
      <p:ext uri="{BB962C8B-B14F-4D97-AF65-F5344CB8AC3E}">
        <p14:creationId xmlns:p14="http://schemas.microsoft.com/office/powerpoint/2010/main" val="2458815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269" name="Google Shape;269;p13"/>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Incident Command</a:t>
            </a:r>
          </a:p>
        </p:txBody>
      </p:sp>
      <p:sp>
        <p:nvSpPr>
          <p:cNvPr id="9" name="Content Placeholder 3">
            <a:extLst>
              <a:ext uri="{FF2B5EF4-FFF2-40B4-BE49-F238E27FC236}">
                <a16:creationId xmlns:a16="http://schemas.microsoft.com/office/drawing/2014/main" id="{938B9FCC-C16E-AE87-B7B2-33D0846F2836}"/>
              </a:ext>
            </a:extLst>
          </p:cNvPr>
          <p:cNvSpPr txBox="1">
            <a:spLocks/>
          </p:cNvSpPr>
          <p:nvPr/>
        </p:nvSpPr>
        <p:spPr>
          <a:xfrm>
            <a:off x="8214827" y="2725458"/>
            <a:ext cx="3889248" cy="2401529"/>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800" b="1" kern="0" dirty="0"/>
          </a:p>
          <a:p>
            <a:r>
              <a:rPr lang="en-US" sz="2800" b="1" kern="0" dirty="0">
                <a:solidFill>
                  <a:schemeClr val="bg1"/>
                </a:solidFill>
                <a:latin typeface="Poppins" panose="00000500000000000000" pitchFamily="2" charset="0"/>
                <a:cs typeface="Poppins" panose="00000500000000000000" pitchFamily="2" charset="0"/>
              </a:rPr>
              <a:t>School Incident Command System (ICS) Incident Command Team Chart</a:t>
            </a:r>
          </a:p>
        </p:txBody>
      </p:sp>
      <p:sp>
        <p:nvSpPr>
          <p:cNvPr id="4" name="TextBox 3">
            <a:extLst>
              <a:ext uri="{FF2B5EF4-FFF2-40B4-BE49-F238E27FC236}">
                <a16:creationId xmlns:a16="http://schemas.microsoft.com/office/drawing/2014/main" id="{32A510F2-AD79-B26D-7632-1193BD8B63E1}"/>
              </a:ext>
            </a:extLst>
          </p:cNvPr>
          <p:cNvSpPr txBox="1"/>
          <p:nvPr/>
        </p:nvSpPr>
        <p:spPr>
          <a:xfrm>
            <a:off x="1415845" y="2408903"/>
            <a:ext cx="184731" cy="369332"/>
          </a:xfrm>
          <a:prstGeom prst="rect">
            <a:avLst/>
          </a:prstGeom>
          <a:noFill/>
        </p:spPr>
        <p:txBody>
          <a:bodyPr wrap="none" rtlCol="0">
            <a:spAutoFit/>
          </a:bodyPr>
          <a:lstStyle/>
          <a:p>
            <a:endParaRPr lang="en-US" dirty="0"/>
          </a:p>
        </p:txBody>
      </p:sp>
      <p:graphicFrame>
        <p:nvGraphicFramePr>
          <p:cNvPr id="6" name="Object 5">
            <a:extLst>
              <a:ext uri="{FF2B5EF4-FFF2-40B4-BE49-F238E27FC236}">
                <a16:creationId xmlns:a16="http://schemas.microsoft.com/office/drawing/2014/main" id="{9A8205EB-34B6-61E5-1CB5-11FDB77F024A}"/>
              </a:ext>
            </a:extLst>
          </p:cNvPr>
          <p:cNvGraphicFramePr>
            <a:graphicFrameLocks noChangeAspect="1"/>
          </p:cNvGraphicFramePr>
          <p:nvPr>
            <p:extLst>
              <p:ext uri="{D42A27DB-BD31-4B8C-83A1-F6EECF244321}">
                <p14:modId xmlns:p14="http://schemas.microsoft.com/office/powerpoint/2010/main" val="2817548231"/>
              </p:ext>
            </p:extLst>
          </p:nvPr>
        </p:nvGraphicFramePr>
        <p:xfrm>
          <a:off x="860425" y="1554828"/>
          <a:ext cx="6858000" cy="5143500"/>
        </p:xfrm>
        <a:graphic>
          <a:graphicData uri="http://schemas.openxmlformats.org/presentationml/2006/ole">
            <mc:AlternateContent xmlns:mc="http://schemas.openxmlformats.org/markup-compatibility/2006">
              <mc:Choice xmlns:v="urn:schemas-microsoft-com:vml" Requires="v">
                <p:oleObj name="Acrobat Document" r:id="rId4" imgW="6857847" imgH="5143500" progId="Acrobat.Document.DC">
                  <p:embed/>
                </p:oleObj>
              </mc:Choice>
              <mc:Fallback>
                <p:oleObj name="Acrobat Document" r:id="rId4" imgW="6857847" imgH="5143500" progId="Acrobat.Document.DC">
                  <p:embed/>
                  <p:pic>
                    <p:nvPicPr>
                      <p:cNvPr id="6" name="Object 5">
                        <a:extLst>
                          <a:ext uri="{FF2B5EF4-FFF2-40B4-BE49-F238E27FC236}">
                            <a16:creationId xmlns:a16="http://schemas.microsoft.com/office/drawing/2014/main" id="{9A8205EB-34B6-61E5-1CB5-11FDB77F024A}"/>
                          </a:ext>
                        </a:extLst>
                      </p:cNvPr>
                      <p:cNvPicPr/>
                      <p:nvPr/>
                    </p:nvPicPr>
                    <p:blipFill>
                      <a:blip r:embed="rId5"/>
                      <a:stretch>
                        <a:fillRect/>
                      </a:stretch>
                    </p:blipFill>
                    <p:spPr>
                      <a:xfrm>
                        <a:off x="860425" y="1554828"/>
                        <a:ext cx="6858000" cy="5143500"/>
                      </a:xfrm>
                      <a:prstGeom prst="rect">
                        <a:avLst/>
                      </a:prstGeom>
                    </p:spPr>
                  </p:pic>
                </p:oleObj>
              </mc:Fallback>
            </mc:AlternateContent>
          </a:graphicData>
        </a:graphic>
      </p:graphicFrame>
    </p:spTree>
    <p:extLst>
      <p:ext uri="{BB962C8B-B14F-4D97-AF65-F5344CB8AC3E}">
        <p14:creationId xmlns:p14="http://schemas.microsoft.com/office/powerpoint/2010/main" val="3467133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4274830680"/>
              </p:ext>
            </p:extLst>
          </p:nvPr>
        </p:nvGraphicFramePr>
        <p:xfrm>
          <a:off x="412322" y="1491860"/>
          <a:ext cx="10536093" cy="2885123"/>
        </p:xfrm>
        <a:graphic>
          <a:graphicData uri="http://schemas.openxmlformats.org/drawingml/2006/table">
            <a:tbl>
              <a:tblPr firstRow="1" firstCol="1" bandRow="1">
                <a:tableStyleId>{5C22544A-7EE6-4342-B048-85BDC9FD1C3A}</a:tableStyleId>
              </a:tblPr>
              <a:tblGrid>
                <a:gridCol w="2734864">
                  <a:extLst>
                    <a:ext uri="{9D8B030D-6E8A-4147-A177-3AD203B41FA5}">
                      <a16:colId xmlns:a16="http://schemas.microsoft.com/office/drawing/2014/main" val="3142246306"/>
                    </a:ext>
                  </a:extLst>
                </a:gridCol>
                <a:gridCol w="7801229">
                  <a:extLst>
                    <a:ext uri="{9D8B030D-6E8A-4147-A177-3AD203B41FA5}">
                      <a16:colId xmlns:a16="http://schemas.microsoft.com/office/drawing/2014/main" val="716704632"/>
                    </a:ext>
                  </a:extLst>
                </a:gridCol>
              </a:tblGrid>
              <a:tr h="0">
                <a:tc>
                  <a:txBody>
                    <a:bodyPr/>
                    <a:lstStyle/>
                    <a:p>
                      <a:pPr marL="0" marR="0">
                        <a:lnSpc>
                          <a:spcPct val="107000"/>
                        </a:lnSpc>
                        <a:spcBef>
                          <a:spcPts val="0"/>
                        </a:spcBef>
                        <a:spcAft>
                          <a:spcPts val="0"/>
                        </a:spcAft>
                      </a:pPr>
                      <a:endParaRPr lang="en-US" sz="1800" b="1" dirty="0">
                        <a:latin typeface="Poppins" panose="00000500000000000000" pitchFamily="2"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1800" b="1" kern="100" dirty="0">
                          <a:effectLst/>
                          <a:latin typeface="Poppins" panose="00000500000000000000" pitchFamily="2" charset="0"/>
                          <a:cs typeface="Poppins" panose="00000500000000000000" pitchFamily="2" charset="0"/>
                        </a:rPr>
                        <a:t>School-Specific Goal</a:t>
                      </a:r>
                    </a:p>
                  </a:txBody>
                  <a:tcPr marL="68580" marR="68580" marT="0" marB="0"/>
                </a:tc>
                <a:extLst>
                  <a:ext uri="{0D108BD9-81ED-4DB2-BD59-A6C34878D82A}">
                    <a16:rowId xmlns:a16="http://schemas.microsoft.com/office/drawing/2014/main" val="4014586527"/>
                  </a:ext>
                </a:extLst>
              </a:tr>
              <a:tr h="594360">
                <a:tc>
                  <a:txBody>
                    <a:bodyPr/>
                    <a:lstStyle/>
                    <a:p>
                      <a:pPr marL="0" marR="0">
                        <a:lnSpc>
                          <a:spcPct val="107000"/>
                        </a:lnSpc>
                        <a:spcBef>
                          <a:spcPts val="0"/>
                        </a:spcBef>
                        <a:spcAft>
                          <a:spcPts val="0"/>
                        </a:spcAft>
                      </a:pPr>
                      <a:r>
                        <a:rPr lang="en-US" sz="2200" b="0" kern="100" dirty="0">
                          <a:solidFill>
                            <a:schemeClr val="bg1"/>
                          </a:solidFill>
                          <a:effectLst/>
                          <a:latin typeface="Poppins" panose="00000500000000000000" pitchFamily="2" charset="0"/>
                          <a:cs typeface="Poppins" panose="00000500000000000000" pitchFamily="2" charset="0"/>
                        </a:rPr>
                        <a:t>Schoolwide Discipline Plan</a:t>
                      </a:r>
                      <a:endParaRPr lang="en-US" sz="2200" b="0" kern="1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pPr marL="0" marR="0">
                        <a:lnSpc>
                          <a:spcPct val="107000"/>
                        </a:lnSpc>
                        <a:spcBef>
                          <a:spcPts val="0"/>
                        </a:spcBef>
                        <a:spcAft>
                          <a:spcPts val="0"/>
                        </a:spcAft>
                      </a:pPr>
                      <a:r>
                        <a:rPr lang="en-US" sz="1800" b="0" kern="100" dirty="0">
                          <a:solidFill>
                            <a:srgbClr val="FF0000"/>
                          </a:solidFill>
                          <a:effectLst/>
                          <a:latin typeface="Poppins" panose="00000500000000000000" pitchFamily="2" charset="0"/>
                          <a:cs typeface="Poppins" panose="00000500000000000000" pitchFamily="2" charset="0"/>
                        </a:rPr>
                        <a:t>School completes this column</a:t>
                      </a:r>
                    </a:p>
                  </a:txBody>
                  <a:tcPr marL="68580" marR="68580" marT="0" marB="0" anchor="ctr"/>
                </a:tc>
                <a:extLst>
                  <a:ext uri="{0D108BD9-81ED-4DB2-BD59-A6C34878D82A}">
                    <a16:rowId xmlns:a16="http://schemas.microsoft.com/office/drawing/2014/main" val="145022025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Attendance</a:t>
                      </a:r>
                    </a:p>
                  </a:txBody>
                  <a:tcPr marL="68580" marR="68580" marT="0" marB="0" anchor="ctr"/>
                </a:tc>
                <a:tc>
                  <a:txBody>
                    <a:bodyPr/>
                    <a:lstStyle/>
                    <a:p>
                      <a:pPr marL="0" marR="0">
                        <a:lnSpc>
                          <a:spcPct val="107000"/>
                        </a:lnSpc>
                        <a:spcBef>
                          <a:spcPts val="0"/>
                        </a:spcBef>
                        <a:spcAft>
                          <a:spcPts val="0"/>
                        </a:spcAft>
                      </a:pPr>
                      <a:endParaRPr lang="en-US" sz="1800" b="0" kern="100" dirty="0">
                        <a:effectLst/>
                        <a:latin typeface="Poppins" panose="00000500000000000000" pitchFamily="2" charset="0"/>
                        <a:cs typeface="Poppins" panose="00000500000000000000" pitchFamily="2" charset="0"/>
                      </a:endParaRPr>
                    </a:p>
                  </a:txBody>
                  <a:tcPr marL="68580" marR="68580" marT="0" marB="0" anchor="ctr"/>
                </a:tc>
                <a:extLst>
                  <a:ext uri="{0D108BD9-81ED-4DB2-BD59-A6C34878D82A}">
                    <a16:rowId xmlns:a16="http://schemas.microsoft.com/office/drawing/2014/main" val="2750626510"/>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Threat/Hazard</a:t>
                      </a:r>
                    </a:p>
                  </a:txBody>
                  <a:tcPr marL="68580" marR="68580" marT="0" marB="0" anchor="ctr"/>
                </a:tc>
                <a:tc>
                  <a:txBody>
                    <a:bodyPr/>
                    <a:lstStyle/>
                    <a:p>
                      <a:pPr marL="0" marR="0">
                        <a:lnSpc>
                          <a:spcPct val="107000"/>
                        </a:lnSpc>
                        <a:spcBef>
                          <a:spcPts val="0"/>
                        </a:spcBef>
                        <a:spcAft>
                          <a:spcPts val="0"/>
                        </a:spcAft>
                      </a:pPr>
                      <a:endParaRPr lang="en-US" sz="1800" b="0" kern="100" dirty="0">
                        <a:effectLst/>
                        <a:latin typeface="Poppins" panose="00000500000000000000" pitchFamily="2" charset="0"/>
                        <a:cs typeface="Poppins" panose="00000500000000000000" pitchFamily="2" charset="0"/>
                      </a:endParaRPr>
                    </a:p>
                  </a:txBody>
                  <a:tcPr marL="68580" marR="68580" marT="0" marB="0" anchor="ctr"/>
                </a:tc>
                <a:extLst>
                  <a:ext uri="{0D108BD9-81ED-4DB2-BD59-A6C34878D82A}">
                    <a16:rowId xmlns:a16="http://schemas.microsoft.com/office/drawing/2014/main" val="3282812008"/>
                  </a:ext>
                </a:extLst>
              </a:tr>
              <a:tr h="594360">
                <a:tc>
                  <a:txBody>
                    <a:bodyPr/>
                    <a:lstStyle/>
                    <a:p>
                      <a:pPr marL="0" marR="0">
                        <a:lnSpc>
                          <a:spcPct val="107000"/>
                        </a:lnSpc>
                        <a:spcBef>
                          <a:spcPts val="0"/>
                        </a:spcBef>
                        <a:spcAft>
                          <a:spcPts val="0"/>
                        </a:spcAft>
                      </a:pPr>
                      <a:r>
                        <a:rPr lang="en-US" sz="2200" b="0" kern="100" dirty="0">
                          <a:effectLst/>
                          <a:latin typeface="Poppins" panose="00000500000000000000" pitchFamily="2" charset="0"/>
                          <a:ea typeface="Calibri" panose="020F0502020204030204" pitchFamily="34" charset="0"/>
                          <a:cs typeface="Poppins" panose="00000500000000000000" pitchFamily="2" charset="0"/>
                        </a:rPr>
                        <a:t>Emergency Function</a:t>
                      </a:r>
                    </a:p>
                  </a:txBody>
                  <a:tcPr marL="68580" marR="68580" marT="0" marB="0" anchor="ctr"/>
                </a:tc>
                <a:tc>
                  <a:txBody>
                    <a:bodyPr/>
                    <a:lstStyle/>
                    <a:p>
                      <a:pPr marL="0" marR="0">
                        <a:lnSpc>
                          <a:spcPct val="107000"/>
                        </a:lnSpc>
                        <a:spcBef>
                          <a:spcPts val="0"/>
                        </a:spcBef>
                        <a:spcAft>
                          <a:spcPts val="0"/>
                        </a:spcAft>
                      </a:pPr>
                      <a:endParaRPr lang="en-US" sz="1800" b="0" kern="100" dirty="0">
                        <a:effectLst/>
                        <a:latin typeface="Poppins" panose="00000500000000000000" pitchFamily="2" charset="0"/>
                        <a:cs typeface="Poppins" panose="00000500000000000000" pitchFamily="2" charset="0"/>
                      </a:endParaRPr>
                    </a:p>
                  </a:txBody>
                  <a:tcPr marL="68580" marR="68580" marT="0" marB="0" anchor="ctr"/>
                </a:tc>
                <a:extLst>
                  <a:ext uri="{0D108BD9-81ED-4DB2-BD59-A6C34878D82A}">
                    <a16:rowId xmlns:a16="http://schemas.microsoft.com/office/drawing/2014/main" val="1692134683"/>
                  </a:ext>
                </a:extLst>
              </a:tr>
            </a:tbl>
          </a:graphicData>
        </a:graphic>
      </p:graphicFrame>
      <p:sp>
        <p:nvSpPr>
          <p:cNvPr id="2" name="Google Shape;275;p13">
            <a:extLst>
              <a:ext uri="{FF2B5EF4-FFF2-40B4-BE49-F238E27FC236}">
                <a16:creationId xmlns:a16="http://schemas.microsoft.com/office/drawing/2014/main" id="{41B294F1-DAE5-716D-D01F-FEEC48208A54}"/>
              </a:ext>
            </a:extLst>
          </p:cNvPr>
          <p:cNvSpPr txBox="1"/>
          <p:nvPr/>
        </p:nvSpPr>
        <p:spPr>
          <a:xfrm>
            <a:off x="330989" y="360650"/>
            <a:ext cx="959329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Google Shape;670;g25713527f5b_0_522">
            <a:extLst>
              <a:ext uri="{FF2B5EF4-FFF2-40B4-BE49-F238E27FC236}">
                <a16:creationId xmlns:a16="http://schemas.microsoft.com/office/drawing/2014/main" id="{4476AE3A-C1A3-F162-39A2-2DE40A71C0B1}"/>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ISSP Goals</a:t>
            </a:r>
          </a:p>
        </p:txBody>
      </p:sp>
      <p:pic>
        <p:nvPicPr>
          <p:cNvPr id="1026" name="Picture 2" descr="Science Says Only 8 Percent of People Actually Achieve Their Goals. Here  Are 7 Things They Do Differently | Inc.com">
            <a:extLst>
              <a:ext uri="{FF2B5EF4-FFF2-40B4-BE49-F238E27FC236}">
                <a16:creationId xmlns:a16="http://schemas.microsoft.com/office/drawing/2014/main" id="{3D06EDAC-6264-A70B-C635-96C18B9194E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074" b="90000" l="10000" r="90000">
                        <a14:foregroundMark x1="35573" y1="9074" x2="35573" y2="907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552595" y="3953126"/>
            <a:ext cx="6038049" cy="302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610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30989" y="1731064"/>
            <a:ext cx="10044545" cy="3046948"/>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Our school provides a minimum 72-hour supply of emergency water, food, first aid, search and rescue, sanitation and other emergency supplies and equipment.</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We supplement our emergency supplies by placing</a:t>
            </a:r>
            <a:b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b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specific supplies in classrooms to be used during a </a:t>
            </a:r>
            <a:b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b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lockdown or shelter in place. These supplies </a:t>
            </a:r>
            <a: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consist of sanitation supplies, snack bars, bottled water, and </a:t>
            </a:r>
            <a:b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br>
            <a: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simple first aid supplies. </a:t>
            </a: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Google Shape;670;g25713527f5b_0_522">
            <a:extLst>
              <a:ext uri="{FF2B5EF4-FFF2-40B4-BE49-F238E27FC236}">
                <a16:creationId xmlns:a16="http://schemas.microsoft.com/office/drawing/2014/main" id="{9E84DFE0-D085-1148-EC45-96CE63127946}"/>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err="1">
                <a:ln>
                  <a:noFill/>
                </a:ln>
                <a:solidFill>
                  <a:srgbClr val="EAE7E4"/>
                </a:solidFill>
                <a:effectLst/>
                <a:uLnTx/>
                <a:uFillTx/>
                <a:latin typeface="Poppins"/>
                <a:ea typeface="Poppins"/>
                <a:cs typeface="Poppins"/>
                <a:sym typeface="Poppins"/>
              </a:rPr>
              <a:t>Emergen</a:t>
            </a:r>
            <a:r>
              <a:rPr lang="en-US" sz="2400" b="1" dirty="0">
                <a:solidFill>
                  <a:srgbClr val="EAE7E4"/>
                </a:solidFill>
                <a:latin typeface="Poppins"/>
                <a:ea typeface="Poppins"/>
                <a:cs typeface="Poppins"/>
                <a:sym typeface="Poppins"/>
              </a:rPr>
              <a:t>cy Supplies and Equipment</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grpSp>
        <p:nvGrpSpPr>
          <p:cNvPr id="2" name="object 4">
            <a:extLst>
              <a:ext uri="{FF2B5EF4-FFF2-40B4-BE49-F238E27FC236}">
                <a16:creationId xmlns:a16="http://schemas.microsoft.com/office/drawing/2014/main" id="{2B286F27-E720-F350-1397-59F5D49A6748}"/>
              </a:ext>
            </a:extLst>
          </p:cNvPr>
          <p:cNvGrpSpPr/>
          <p:nvPr/>
        </p:nvGrpSpPr>
        <p:grpSpPr>
          <a:xfrm>
            <a:off x="9119751" y="2598057"/>
            <a:ext cx="2305050" cy="3006725"/>
            <a:chOff x="0" y="1941575"/>
            <a:chExt cx="3733800" cy="4916805"/>
          </a:xfrm>
        </p:grpSpPr>
        <p:pic>
          <p:nvPicPr>
            <p:cNvPr id="5" name="object 5">
              <a:extLst>
                <a:ext uri="{FF2B5EF4-FFF2-40B4-BE49-F238E27FC236}">
                  <a16:creationId xmlns:a16="http://schemas.microsoft.com/office/drawing/2014/main" id="{308514F7-F94C-D5B7-4A66-CAA4D32195B2}"/>
                </a:ext>
              </a:extLst>
            </p:cNvPr>
            <p:cNvPicPr/>
            <p:nvPr/>
          </p:nvPicPr>
          <p:blipFill>
            <a:blip r:embed="rId5" cstate="print"/>
            <a:stretch>
              <a:fillRect/>
            </a:stretch>
          </p:blipFill>
          <p:spPr>
            <a:xfrm>
              <a:off x="0" y="1981199"/>
              <a:ext cx="3733800" cy="4876798"/>
            </a:xfrm>
            <a:prstGeom prst="rect">
              <a:avLst/>
            </a:prstGeom>
          </p:spPr>
        </p:pic>
        <p:pic>
          <p:nvPicPr>
            <p:cNvPr id="7" name="object 6">
              <a:extLst>
                <a:ext uri="{FF2B5EF4-FFF2-40B4-BE49-F238E27FC236}">
                  <a16:creationId xmlns:a16="http://schemas.microsoft.com/office/drawing/2014/main" id="{D17A97BA-D593-46DD-C89F-492968488FBD}"/>
                </a:ext>
              </a:extLst>
            </p:cNvPr>
            <p:cNvPicPr/>
            <p:nvPr/>
          </p:nvPicPr>
          <p:blipFill>
            <a:blip r:embed="rId6" cstate="print"/>
            <a:stretch>
              <a:fillRect/>
            </a:stretch>
          </p:blipFill>
          <p:spPr>
            <a:xfrm>
              <a:off x="0" y="1941575"/>
              <a:ext cx="3733799" cy="4916422"/>
            </a:xfrm>
            <a:prstGeom prst="rect">
              <a:avLst/>
            </a:prstGeom>
          </p:spPr>
        </p:pic>
      </p:grpSp>
      <p:pic>
        <p:nvPicPr>
          <p:cNvPr id="8" name="object 9">
            <a:extLst>
              <a:ext uri="{FF2B5EF4-FFF2-40B4-BE49-F238E27FC236}">
                <a16:creationId xmlns:a16="http://schemas.microsoft.com/office/drawing/2014/main" id="{0FB1E966-C857-EE3C-6BD3-0F4D6E57917B}"/>
              </a:ext>
            </a:extLst>
          </p:cNvPr>
          <p:cNvPicPr/>
          <p:nvPr/>
        </p:nvPicPr>
        <p:blipFill>
          <a:blip r:embed="rId7" cstate="print"/>
          <a:stretch>
            <a:fillRect/>
          </a:stretch>
        </p:blipFill>
        <p:spPr>
          <a:xfrm>
            <a:off x="4434144" y="4371070"/>
            <a:ext cx="4432075" cy="2126280"/>
          </a:xfrm>
          <a:prstGeom prst="rect">
            <a:avLst/>
          </a:prstGeom>
        </p:spPr>
      </p:pic>
    </p:spTree>
    <p:extLst>
      <p:ext uri="{BB962C8B-B14F-4D97-AF65-F5344CB8AC3E}">
        <p14:creationId xmlns:p14="http://schemas.microsoft.com/office/powerpoint/2010/main" val="296400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269" name="Google Shape;269;p13"/>
          <p:cNvPicPr preferRelativeResize="0"/>
          <p:nvPr/>
        </p:nvPicPr>
        <p:blipFill rotWithShape="1">
          <a:blip r:embed="rId3">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068496"/>
            <a:ext cx="11096336" cy="6001603"/>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Provides school’s emergency response information, such as: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team composition and locations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bin location</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water treatment date</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Training/public meeting information</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School maps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Includes non-emergency District procedures in the areas of:</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Campus security</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Plant inspections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Violence prevention/intergroup relations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Behavior/discipline</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Facilities</a:t>
            </a:r>
            <a:endParaRPr lang="en-US" sz="2400" kern="0" dirty="0">
              <a:solidFill>
                <a:srgbClr val="EAE7E4"/>
              </a:solidFill>
              <a:latin typeface="Poppins Light"/>
              <a:ea typeface="Poppins Light"/>
              <a:cs typeface="Poppins Light"/>
              <a:sym typeface="Poppins Light"/>
            </a:endParaRP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School arrival/departure</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Attendance </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Required by Ed Code (32280-32288)</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endPar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p:txBody>
      </p:sp>
      <p:sp>
        <p:nvSpPr>
          <p:cNvPr id="275" name="Google Shape;275;p13"/>
          <p:cNvSpPr txBox="1"/>
          <p:nvPr/>
        </p:nvSpPr>
        <p:spPr>
          <a:xfrm>
            <a:off x="390574" y="360650"/>
            <a:ext cx="449704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Purpose of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Picture 2" descr="How to Launch a Community Emergency Response Team (CERT) Program">
            <a:extLst>
              <a:ext uri="{FF2B5EF4-FFF2-40B4-BE49-F238E27FC236}">
                <a16:creationId xmlns:a16="http://schemas.microsoft.com/office/drawing/2014/main" id="{ADE1C481-7A02-D350-7B80-3A3FCD23E7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7732" y="3848698"/>
            <a:ext cx="4002304" cy="26173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Key ISSP Components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2" name="Table 1">
            <a:extLst>
              <a:ext uri="{FF2B5EF4-FFF2-40B4-BE49-F238E27FC236}">
                <a16:creationId xmlns:a16="http://schemas.microsoft.com/office/drawing/2014/main" id="{13FC01AE-2256-0B99-4196-B29F35E08E67}"/>
              </a:ext>
            </a:extLst>
          </p:cNvPr>
          <p:cNvGraphicFramePr>
            <a:graphicFrameLocks noGrp="1"/>
          </p:cNvGraphicFramePr>
          <p:nvPr>
            <p:extLst>
              <p:ext uri="{D42A27DB-BD31-4B8C-83A1-F6EECF244321}">
                <p14:modId xmlns:p14="http://schemas.microsoft.com/office/powerpoint/2010/main" val="899056626"/>
              </p:ext>
            </p:extLst>
          </p:nvPr>
        </p:nvGraphicFramePr>
        <p:xfrm>
          <a:off x="403998" y="1479668"/>
          <a:ext cx="11384004" cy="4942779"/>
        </p:xfrm>
        <a:graphic>
          <a:graphicData uri="http://schemas.openxmlformats.org/drawingml/2006/table">
            <a:tbl>
              <a:tblPr firstRow="1" firstCol="1" bandRow="1">
                <a:tableStyleId>{5C22544A-7EE6-4342-B048-85BDC9FD1C3A}</a:tableStyleId>
              </a:tblPr>
              <a:tblGrid>
                <a:gridCol w="2010018">
                  <a:extLst>
                    <a:ext uri="{9D8B030D-6E8A-4147-A177-3AD203B41FA5}">
                      <a16:colId xmlns:a16="http://schemas.microsoft.com/office/drawing/2014/main" val="801878826"/>
                    </a:ext>
                  </a:extLst>
                </a:gridCol>
                <a:gridCol w="3060192">
                  <a:extLst>
                    <a:ext uri="{9D8B030D-6E8A-4147-A177-3AD203B41FA5}">
                      <a16:colId xmlns:a16="http://schemas.microsoft.com/office/drawing/2014/main" val="1556650660"/>
                    </a:ext>
                  </a:extLst>
                </a:gridCol>
                <a:gridCol w="3182112">
                  <a:extLst>
                    <a:ext uri="{9D8B030D-6E8A-4147-A177-3AD203B41FA5}">
                      <a16:colId xmlns:a16="http://schemas.microsoft.com/office/drawing/2014/main" val="3700563456"/>
                    </a:ext>
                  </a:extLst>
                </a:gridCol>
                <a:gridCol w="3131682">
                  <a:extLst>
                    <a:ext uri="{9D8B030D-6E8A-4147-A177-3AD203B41FA5}">
                      <a16:colId xmlns:a16="http://schemas.microsoft.com/office/drawing/2014/main" val="154775097"/>
                    </a:ext>
                  </a:extLst>
                </a:gridCol>
              </a:tblGrid>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Type</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Elementary</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ea typeface="Calibri" panose="020F0502020204030204" pitchFamily="34" charset="0"/>
                          <a:cs typeface="Poppins" panose="00000500000000000000" pitchFamily="2" charset="0"/>
                        </a:rPr>
                        <a:t>Middle</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Sr. High &amp; Adult</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51010043"/>
                  </a:ext>
                </a:extLst>
              </a:tr>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Fire</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First week* of school until proficient, then once per month* at minimum, including summer school. </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First week* of school until proficient, then once per month* at minimum, including summer school. </a:t>
                      </a:r>
                    </a:p>
                  </a:txBody>
                  <a:tcPr marL="36010" marR="3601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00" dirty="0">
                          <a:solidFill>
                            <a:schemeClr val="tx1"/>
                          </a:solidFill>
                          <a:effectLst/>
                          <a:latin typeface="Poppins" panose="00000500000000000000" pitchFamily="2" charset="0"/>
                          <a:cs typeface="Poppins" panose="00000500000000000000" pitchFamily="2" charset="0"/>
                        </a:rPr>
                        <a:t>First week* of school until proficient, then once per semester* at minimum, including summer school. </a:t>
                      </a:r>
                      <a:endParaRPr lang="en-US" sz="1800" kern="1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1425116693"/>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ea typeface="Calibri" panose="020F0502020204030204" pitchFamily="34" charset="0"/>
                          <a:cs typeface="Poppins" panose="00000500000000000000" pitchFamily="2" charset="0"/>
                        </a:rPr>
                        <a:t>Lockdown</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Within the first 30 days* of student </a:t>
                      </a:r>
                      <a:r>
                        <a:rPr lang="en-US" sz="1800" kern="100" dirty="0" err="1">
                          <a:solidFill>
                            <a:schemeClr val="tx1"/>
                          </a:solidFill>
                          <a:effectLst/>
                          <a:latin typeface="Poppins" panose="00000500000000000000" pitchFamily="2" charset="0"/>
                          <a:cs typeface="Poppins" panose="00000500000000000000" pitchFamily="2" charset="0"/>
                        </a:rPr>
                        <a:t>inperson</a:t>
                      </a:r>
                      <a:r>
                        <a:rPr lang="en-US" sz="1800" kern="100" dirty="0">
                          <a:solidFill>
                            <a:schemeClr val="tx1"/>
                          </a:solidFill>
                          <a:effectLst/>
                          <a:latin typeface="Poppins" panose="00000500000000000000" pitchFamily="2" charset="0"/>
                          <a:cs typeface="Poppins" panose="00000500000000000000" pitchFamily="2" charset="0"/>
                        </a:rPr>
                        <a:t> classes once per semester at minimum, including summer school. </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Within the first 30 days* of student </a:t>
                      </a:r>
                      <a:r>
                        <a:rPr lang="en-US" sz="1800" kern="100" dirty="0" err="1">
                          <a:solidFill>
                            <a:schemeClr val="tx1"/>
                          </a:solidFill>
                          <a:effectLst/>
                          <a:latin typeface="Poppins" panose="00000500000000000000" pitchFamily="2" charset="0"/>
                          <a:cs typeface="Poppins" panose="00000500000000000000" pitchFamily="2" charset="0"/>
                        </a:rPr>
                        <a:t>inperson</a:t>
                      </a:r>
                      <a:r>
                        <a:rPr lang="en-US" sz="1800" kern="100" dirty="0">
                          <a:solidFill>
                            <a:schemeClr val="tx1"/>
                          </a:solidFill>
                          <a:effectLst/>
                          <a:latin typeface="Poppins" panose="00000500000000000000" pitchFamily="2" charset="0"/>
                          <a:cs typeface="Poppins" panose="00000500000000000000" pitchFamily="2" charset="0"/>
                        </a:rPr>
                        <a:t> classes once per semester at minimum, including summer school. </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Within the first 30 days* of student </a:t>
                      </a:r>
                      <a:r>
                        <a:rPr lang="en-US" sz="1800" kern="100" dirty="0" err="1">
                          <a:solidFill>
                            <a:schemeClr val="tx1"/>
                          </a:solidFill>
                          <a:effectLst/>
                          <a:latin typeface="Poppins" panose="00000500000000000000" pitchFamily="2" charset="0"/>
                          <a:cs typeface="Poppins" panose="00000500000000000000" pitchFamily="2" charset="0"/>
                        </a:rPr>
                        <a:t>inperson</a:t>
                      </a:r>
                      <a:r>
                        <a:rPr lang="en-US" sz="1800" kern="100" dirty="0">
                          <a:solidFill>
                            <a:schemeClr val="tx1"/>
                          </a:solidFill>
                          <a:effectLst/>
                          <a:latin typeface="Poppins" panose="00000500000000000000" pitchFamily="2" charset="0"/>
                          <a:cs typeface="Poppins" panose="00000500000000000000" pitchFamily="2" charset="0"/>
                        </a:rPr>
                        <a:t> classes once per semester at minimum, including summer school. </a:t>
                      </a:r>
                      <a:endParaRPr lang="en-US" sz="1800" kern="1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973999351"/>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Earthquake (Drop/Cover</a:t>
                      </a:r>
                    </a:p>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/Hold On)</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Once per month* at minimum, including summer school. </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Once per month* at minimum, including summer school. </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Once per month* at minimum, including summer school. </a:t>
                      </a:r>
                      <a:endParaRPr lang="en-US" sz="1800" kern="1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71037202"/>
                  </a:ext>
                </a:extLst>
              </a:tr>
              <a:tr h="372600">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Shelter-in-Place</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Oral review or drill once per semester* at minimum, including summer school. </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Oral review or drill once per semester* at minimum, including summer school. </a:t>
                      </a:r>
                    </a:p>
                  </a:txBody>
                  <a:tcPr marL="36010" marR="36010" marT="0" marB="0"/>
                </a:tc>
                <a:tc>
                  <a:txBody>
                    <a:bodyPr/>
                    <a:lstStyle/>
                    <a:p>
                      <a:pPr marL="0" marR="0">
                        <a:lnSpc>
                          <a:spcPct val="107000"/>
                        </a:lnSpc>
                        <a:spcBef>
                          <a:spcPts val="0"/>
                        </a:spcBef>
                        <a:spcAft>
                          <a:spcPts val="0"/>
                        </a:spcAft>
                      </a:pPr>
                      <a:r>
                        <a:rPr lang="en-US" sz="1800" kern="100" dirty="0">
                          <a:solidFill>
                            <a:schemeClr val="tx1"/>
                          </a:solidFill>
                          <a:effectLst/>
                          <a:latin typeface="Poppins" panose="00000500000000000000" pitchFamily="2" charset="0"/>
                          <a:cs typeface="Poppins" panose="00000500000000000000" pitchFamily="2" charset="0"/>
                        </a:rPr>
                        <a:t>Oral review or drill once per semester* at minimum, including summer school. </a:t>
                      </a:r>
                      <a:endParaRPr lang="en-US" sz="1800" kern="1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4044106408"/>
                  </a:ext>
                </a:extLst>
              </a:tr>
            </a:tbl>
          </a:graphicData>
        </a:graphic>
      </p:graphicFrame>
      <p:sp>
        <p:nvSpPr>
          <p:cNvPr id="4" name="Google Shape;670;g25713527f5b_0_522">
            <a:extLst>
              <a:ext uri="{FF2B5EF4-FFF2-40B4-BE49-F238E27FC236}">
                <a16:creationId xmlns:a16="http://schemas.microsoft.com/office/drawing/2014/main" id="{B98733F4-2260-B0BE-825C-D7DBD060F73E}"/>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Emergency Drills</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158923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510978"/>
            <a:ext cx="6319193" cy="3416279"/>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Parents and community members can request to view any school’s ISSP.</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Schools have a copy of their ISSP in the Main Office.</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This copy must be viewed and remain in the Main Office.</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All who view the ISSP public copy must enter their information in the viewing log.</a:t>
            </a:r>
          </a:p>
        </p:txBody>
      </p:sp>
      <p:sp>
        <p:nvSpPr>
          <p:cNvPr id="275" name="Google Shape;275;p13"/>
          <p:cNvSpPr txBox="1"/>
          <p:nvPr/>
        </p:nvSpPr>
        <p:spPr>
          <a:xfrm>
            <a:off x="330989" y="360650"/>
            <a:ext cx="730120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Accessing the Print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4" name="Object 3">
            <a:extLst>
              <a:ext uri="{FF2B5EF4-FFF2-40B4-BE49-F238E27FC236}">
                <a16:creationId xmlns:a16="http://schemas.microsoft.com/office/drawing/2014/main" id="{08301908-B4B1-345C-7405-F94997BD6DB6}"/>
              </a:ext>
            </a:extLst>
          </p:cNvPr>
          <p:cNvGraphicFramePr>
            <a:graphicFrameLocks noChangeAspect="1"/>
          </p:cNvGraphicFramePr>
          <p:nvPr>
            <p:extLst>
              <p:ext uri="{D42A27DB-BD31-4B8C-83A1-F6EECF244321}">
                <p14:modId xmlns:p14="http://schemas.microsoft.com/office/powerpoint/2010/main" val="2585115190"/>
              </p:ext>
            </p:extLst>
          </p:nvPr>
        </p:nvGraphicFramePr>
        <p:xfrm>
          <a:off x="6863023" y="1510978"/>
          <a:ext cx="4592339" cy="3548626"/>
        </p:xfrm>
        <a:graphic>
          <a:graphicData uri="http://schemas.openxmlformats.org/presentationml/2006/ole">
            <mc:AlternateContent xmlns:mc="http://schemas.openxmlformats.org/markup-compatibility/2006">
              <mc:Choice xmlns:v="urn:schemas-microsoft-com:vml" Requires="v">
                <p:oleObj name="Acrobat Document" r:id="rId5" imgW="7543723" imgH="5829300" progId="Acrobat.Document.DC">
                  <p:embed/>
                </p:oleObj>
              </mc:Choice>
              <mc:Fallback>
                <p:oleObj name="Acrobat Document" r:id="rId5" imgW="7543723" imgH="5829300" progId="Acrobat.Document.DC">
                  <p:embed/>
                  <p:pic>
                    <p:nvPicPr>
                      <p:cNvPr id="4" name="Object 3">
                        <a:extLst>
                          <a:ext uri="{FF2B5EF4-FFF2-40B4-BE49-F238E27FC236}">
                            <a16:creationId xmlns:a16="http://schemas.microsoft.com/office/drawing/2014/main" id="{08301908-B4B1-345C-7405-F94997BD6DB6}"/>
                          </a:ext>
                        </a:extLst>
                      </p:cNvPr>
                      <p:cNvPicPr/>
                      <p:nvPr/>
                    </p:nvPicPr>
                    <p:blipFill>
                      <a:blip r:embed="rId6"/>
                      <a:stretch>
                        <a:fillRect/>
                      </a:stretch>
                    </p:blipFill>
                    <p:spPr>
                      <a:xfrm>
                        <a:off x="6863023" y="1510978"/>
                        <a:ext cx="4592339" cy="3548626"/>
                      </a:xfrm>
                      <a:prstGeom prst="rect">
                        <a:avLst/>
                      </a:prstGeom>
                    </p:spPr>
                  </p:pic>
                </p:oleObj>
              </mc:Fallback>
            </mc:AlternateContent>
          </a:graphicData>
        </a:graphic>
      </p:graphicFrame>
    </p:spTree>
    <p:extLst>
      <p:ext uri="{BB962C8B-B14F-4D97-AF65-F5344CB8AC3E}">
        <p14:creationId xmlns:p14="http://schemas.microsoft.com/office/powerpoint/2010/main" val="2442118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214304"/>
            <a:ext cx="10246592" cy="1938952"/>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School Safety Committee membership</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Volunteer for the </a:t>
            </a:r>
            <a:r>
              <a:rPr kumimoji="0" lang="en-US" sz="2400" b="0" i="0" u="none" strike="noStrike" kern="0" cap="none" spc="0" normalizeH="0" baseline="0" noProof="0" dirty="0" err="1">
                <a:ln>
                  <a:noFill/>
                </a:ln>
                <a:solidFill>
                  <a:srgbClr val="EAE7E4"/>
                </a:solidFill>
                <a:effectLst/>
                <a:uLnTx/>
                <a:uFillTx/>
                <a:latin typeface="Poppins Light"/>
                <a:ea typeface="Poppins Light"/>
                <a:cs typeface="Poppins Light"/>
                <a:sym typeface="Poppins Light"/>
              </a:rPr>
              <a:t>ShakeOut</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 or other drills, serving in a role such as, request/reunion gate team member</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Assist with classroom supply kits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Assist with organizing the emergency bin</a:t>
            </a:r>
          </a:p>
        </p:txBody>
      </p:sp>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Opportunities for Involvement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228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Resources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2" name="Object 1">
            <a:extLst>
              <a:ext uri="{FF2B5EF4-FFF2-40B4-BE49-F238E27FC236}">
                <a16:creationId xmlns:a16="http://schemas.microsoft.com/office/drawing/2014/main" id="{C477E2A8-F3B8-24FB-B895-2E9304F36835}"/>
              </a:ext>
            </a:extLst>
          </p:cNvPr>
          <p:cNvGraphicFramePr>
            <a:graphicFrameLocks noChangeAspect="1"/>
          </p:cNvGraphicFramePr>
          <p:nvPr>
            <p:extLst>
              <p:ext uri="{D42A27DB-BD31-4B8C-83A1-F6EECF244321}">
                <p14:modId xmlns:p14="http://schemas.microsoft.com/office/powerpoint/2010/main" val="4282909591"/>
              </p:ext>
            </p:extLst>
          </p:nvPr>
        </p:nvGraphicFramePr>
        <p:xfrm>
          <a:off x="445119" y="1079854"/>
          <a:ext cx="4186248" cy="5417496"/>
        </p:xfrm>
        <a:graphic>
          <a:graphicData uri="http://schemas.openxmlformats.org/presentationml/2006/ole">
            <mc:AlternateContent xmlns:mc="http://schemas.openxmlformats.org/markup-compatibility/2006">
              <mc:Choice xmlns:v="urn:schemas-microsoft-com:vml" Requires="v">
                <p:oleObj name="Acrobat Document" r:id="rId5" imgW="3886052" imgH="5028936" progId="Acrobat.Document.DC">
                  <p:embed/>
                </p:oleObj>
              </mc:Choice>
              <mc:Fallback>
                <p:oleObj name="Acrobat Document" r:id="rId5" imgW="3886052" imgH="5028936" progId="Acrobat.Document.DC">
                  <p:embed/>
                  <p:pic>
                    <p:nvPicPr>
                      <p:cNvPr id="2" name="Object 1">
                        <a:extLst>
                          <a:ext uri="{FF2B5EF4-FFF2-40B4-BE49-F238E27FC236}">
                            <a16:creationId xmlns:a16="http://schemas.microsoft.com/office/drawing/2014/main" id="{C477E2A8-F3B8-24FB-B895-2E9304F36835}"/>
                          </a:ext>
                        </a:extLst>
                      </p:cNvPr>
                      <p:cNvPicPr/>
                      <p:nvPr/>
                    </p:nvPicPr>
                    <p:blipFill>
                      <a:blip r:embed="rId6"/>
                      <a:stretch>
                        <a:fillRect/>
                      </a:stretch>
                    </p:blipFill>
                    <p:spPr>
                      <a:xfrm>
                        <a:off x="445119" y="1079854"/>
                        <a:ext cx="4186248" cy="5417496"/>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B542E45-A51B-A95A-3275-2BE73DD1EB1A}"/>
              </a:ext>
            </a:extLst>
          </p:cNvPr>
          <p:cNvGraphicFramePr>
            <a:graphicFrameLocks noChangeAspect="1"/>
          </p:cNvGraphicFramePr>
          <p:nvPr>
            <p:extLst>
              <p:ext uri="{D42A27DB-BD31-4B8C-83A1-F6EECF244321}">
                <p14:modId xmlns:p14="http://schemas.microsoft.com/office/powerpoint/2010/main" val="1257262588"/>
              </p:ext>
            </p:extLst>
          </p:nvPr>
        </p:nvGraphicFramePr>
        <p:xfrm>
          <a:off x="4949035" y="1079854"/>
          <a:ext cx="4186246" cy="5418152"/>
        </p:xfrm>
        <a:graphic>
          <a:graphicData uri="http://schemas.openxmlformats.org/presentationml/2006/ole">
            <mc:AlternateContent xmlns:mc="http://schemas.openxmlformats.org/markup-compatibility/2006">
              <mc:Choice xmlns:v="urn:schemas-microsoft-com:vml" Requires="v">
                <p:oleObj name="Acrobat Document" r:id="rId7" imgW="5829185" imgH="7543800" progId="Acrobat.Document.DC">
                  <p:embed/>
                </p:oleObj>
              </mc:Choice>
              <mc:Fallback>
                <p:oleObj name="Acrobat Document" r:id="rId7" imgW="5829185" imgH="7543800" progId="Acrobat.Document.DC">
                  <p:embed/>
                  <p:pic>
                    <p:nvPicPr>
                      <p:cNvPr id="4" name="Object 3">
                        <a:extLst>
                          <a:ext uri="{FF2B5EF4-FFF2-40B4-BE49-F238E27FC236}">
                            <a16:creationId xmlns:a16="http://schemas.microsoft.com/office/drawing/2014/main" id="{1B542E45-A51B-A95A-3275-2BE73DD1EB1A}"/>
                          </a:ext>
                        </a:extLst>
                      </p:cNvPr>
                      <p:cNvPicPr/>
                      <p:nvPr/>
                    </p:nvPicPr>
                    <p:blipFill>
                      <a:blip r:embed="rId8"/>
                      <a:stretch>
                        <a:fillRect/>
                      </a:stretch>
                    </p:blipFill>
                    <p:spPr>
                      <a:xfrm>
                        <a:off x="4949035" y="1079854"/>
                        <a:ext cx="4186246" cy="5418152"/>
                      </a:xfrm>
                      <a:prstGeom prst="rect">
                        <a:avLst/>
                      </a:prstGeom>
                    </p:spPr>
                  </p:pic>
                </p:oleObj>
              </mc:Fallback>
            </mc:AlternateContent>
          </a:graphicData>
        </a:graphic>
      </p:graphicFrame>
      <p:sp>
        <p:nvSpPr>
          <p:cNvPr id="5" name="Content Placeholder 1">
            <a:extLst>
              <a:ext uri="{FF2B5EF4-FFF2-40B4-BE49-F238E27FC236}">
                <a16:creationId xmlns:a16="http://schemas.microsoft.com/office/drawing/2014/main" id="{9ECF3AA4-235B-52E2-6ACA-12F281EE1501}"/>
              </a:ext>
            </a:extLst>
          </p:cNvPr>
          <p:cNvSpPr txBox="1">
            <a:spLocks/>
          </p:cNvSpPr>
          <p:nvPr/>
        </p:nvSpPr>
        <p:spPr>
          <a:xfrm>
            <a:off x="9282980" y="2258122"/>
            <a:ext cx="2544225" cy="34290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kern="0" dirty="0">
              <a:solidFill>
                <a:srgbClr val="0563C1"/>
              </a:solidFill>
              <a:latin typeface="Poppins" panose="00000500000000000000" pitchFamily="2" charset="0"/>
              <a:cs typeface="Poppins" panose="00000500000000000000" pitchFamily="2" charset="0"/>
              <a:hlinkClick r:id="rId9">
                <a:extLst>
                  <a:ext uri="{A12FA001-AC4F-418D-AE19-62706E023703}">
                    <ahyp:hlinkClr xmlns:ahyp="http://schemas.microsoft.com/office/drawing/2018/hyperlinkcolor" val="tx"/>
                  </a:ext>
                </a:extLst>
              </a:hlinkClick>
            </a:endParaRPr>
          </a:p>
          <a:p>
            <a:r>
              <a:rPr lang="en-US" sz="2000" kern="0" dirty="0">
                <a:solidFill>
                  <a:srgbClr val="DFEEFF"/>
                </a:solidFill>
                <a:latin typeface="Poppins SemiBold" panose="00000700000000000000" pitchFamily="2" charset="0"/>
                <a:cs typeface="Poppins SemiBold" panose="00000700000000000000" pitchFamily="2" charset="0"/>
                <a:hlinkClick r:id="rId9">
                  <a:extLst>
                    <a:ext uri="{A12FA001-AC4F-418D-AE19-62706E023703}">
                      <ahyp:hlinkClr xmlns:ahyp="http://schemas.microsoft.com/office/drawing/2018/hyperlinkcolor" val="tx"/>
                    </a:ext>
                  </a:extLst>
                </a:hlinkClick>
              </a:rPr>
              <a:t>Classroom Emergency Quick Guide</a:t>
            </a:r>
            <a:endParaRPr lang="en-US" sz="2000" kern="0" dirty="0">
              <a:solidFill>
                <a:srgbClr val="DFEEFF"/>
              </a:solidFill>
              <a:latin typeface="Poppins SemiBold" panose="00000700000000000000" pitchFamily="2" charset="0"/>
              <a:cs typeface="Poppins SemiBold" panose="00000700000000000000" pitchFamily="2" charset="0"/>
            </a:endParaRPr>
          </a:p>
          <a:p>
            <a:endParaRPr lang="en-US" sz="2000" kern="0" dirty="0">
              <a:solidFill>
                <a:srgbClr val="DFEEFF"/>
              </a:solidFill>
              <a:latin typeface="Poppins SemiBold" panose="00000700000000000000" pitchFamily="2" charset="0"/>
              <a:cs typeface="Poppins SemiBold" panose="00000700000000000000" pitchFamily="2" charset="0"/>
            </a:endParaRPr>
          </a:p>
          <a:p>
            <a:r>
              <a:rPr lang="en-US" sz="2000" kern="0" dirty="0">
                <a:solidFill>
                  <a:srgbClr val="DFEEFF"/>
                </a:solidFill>
                <a:latin typeface="Poppins SemiBold" panose="00000700000000000000" pitchFamily="2" charset="0"/>
                <a:cs typeface="Poppins SemiBold" panose="00000700000000000000" pitchFamily="2" charset="0"/>
                <a:hlinkClick r:id="rId10">
                  <a:extLst>
                    <a:ext uri="{A12FA001-AC4F-418D-AE19-62706E023703}">
                      <ahyp:hlinkClr xmlns:ahyp="http://schemas.microsoft.com/office/drawing/2018/hyperlinkcolor" val="tx"/>
                    </a:ext>
                  </a:extLst>
                </a:hlinkClick>
              </a:rPr>
              <a:t>Spanish Classroom Emergency Quick Guide</a:t>
            </a:r>
            <a:endParaRPr lang="en-US" sz="2000" kern="0" dirty="0">
              <a:solidFill>
                <a:srgbClr val="DFEEFF"/>
              </a:solidFill>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2451970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10469372" cy="2246729"/>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8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Parent Emergency Information</a:t>
            </a:r>
          </a:p>
          <a:p>
            <a:pPr marL="628650" lvl="1" indent="-171450">
              <a:buClr>
                <a:srgbClr val="EAE7E4"/>
              </a:buClr>
              <a:buSzPts val="1100"/>
              <a:buFont typeface="Arial"/>
              <a:buChar char="•"/>
              <a:defRPr/>
            </a:pPr>
            <a:r>
              <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hlinkClick r:id="rId5">
                  <a:extLst>
                    <a:ext uri="{A12FA001-AC4F-418D-AE19-62706E023703}">
                      <ahyp:hlinkClr xmlns:ahyp="http://schemas.microsoft.com/office/drawing/2018/hyperlinkcolor" val="tx"/>
                    </a:ext>
                  </a:extLst>
                </a:hlinkClick>
              </a:rPr>
              <a:t>lausd.org/PEI </a:t>
            </a:r>
            <a:endPar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endParaRPr>
          </a:p>
          <a:p>
            <a:pPr marL="628650" lvl="1" indent="-171450">
              <a:buClr>
                <a:srgbClr val="EAE7E4"/>
              </a:buClr>
              <a:buSzPts val="1100"/>
              <a:buFont typeface="Arial"/>
              <a:buChar char="•"/>
              <a:defRPr/>
            </a:pPr>
            <a:r>
              <a:rPr kumimoji="0" lang="en-US" sz="28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or </a:t>
            </a:r>
            <a:r>
              <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hlinkClick r:id="rId6">
                  <a:extLst>
                    <a:ext uri="{A12FA001-AC4F-418D-AE19-62706E023703}">
                      <ahyp:hlinkClr xmlns:ahyp="http://schemas.microsoft.com/office/drawing/2018/hyperlinkcolor" val="tx"/>
                    </a:ext>
                  </a:extLst>
                </a:hlinkClick>
              </a:rPr>
              <a:t>ParentEmergencyInformation.lausd.net</a:t>
            </a:r>
            <a:endPar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endParaRPr>
          </a:p>
          <a:p>
            <a:pPr lvl="1">
              <a:buClr>
                <a:srgbClr val="EAE7E4"/>
              </a:buClr>
              <a:buSzPts val="1100"/>
              <a:defRPr/>
            </a:pPr>
            <a:endParaRPr kumimoji="0" lang="en-US" sz="28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hlinkClick r:id="rId7">
                  <a:extLst>
                    <a:ext uri="{A12FA001-AC4F-418D-AE19-62706E023703}">
                      <ahyp:hlinkClr xmlns:ahyp="http://schemas.microsoft.com/office/drawing/2018/hyperlinkcolor" val="tx"/>
                    </a:ext>
                  </a:extLst>
                </a:hlinkClick>
              </a:rPr>
              <a:t>Parent Emergency Guide</a:t>
            </a:r>
            <a:endPar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Resources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86850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1332054" y="5234356"/>
            <a:ext cx="10469372" cy="1384954"/>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8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Parent Emergency Information</a:t>
            </a:r>
          </a:p>
          <a:p>
            <a:pPr marL="628650" lvl="1" indent="-171450">
              <a:buClr>
                <a:srgbClr val="EAE7E4"/>
              </a:buClr>
              <a:buSzPts val="1100"/>
              <a:buFont typeface="Arial"/>
              <a:buChar char="•"/>
              <a:defRPr/>
            </a:pPr>
            <a:r>
              <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hlinkClick r:id="rId5">
                  <a:extLst>
                    <a:ext uri="{A12FA001-AC4F-418D-AE19-62706E023703}">
                      <ahyp:hlinkClr xmlns:ahyp="http://schemas.microsoft.com/office/drawing/2018/hyperlinkcolor" val="tx"/>
                    </a:ext>
                  </a:extLst>
                </a:hlinkClick>
              </a:rPr>
              <a:t>lausd.org/PEI </a:t>
            </a:r>
            <a:endPar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endParaRPr>
          </a:p>
          <a:p>
            <a:pPr marL="628650" lvl="1" indent="-171450">
              <a:buClr>
                <a:srgbClr val="EAE7E4"/>
              </a:buClr>
              <a:buSzPts val="1100"/>
              <a:buFont typeface="Arial"/>
              <a:buChar char="•"/>
              <a:defRPr/>
            </a:pPr>
            <a:r>
              <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hlinkClick r:id="rId6">
                  <a:extLst>
                    <a:ext uri="{A12FA001-AC4F-418D-AE19-62706E023703}">
                      <ahyp:hlinkClr xmlns:ahyp="http://schemas.microsoft.com/office/drawing/2018/hyperlinkcolor" val="tx"/>
                    </a:ext>
                  </a:extLst>
                </a:hlinkClick>
              </a:rPr>
              <a:t>ParentEmergencyInformation.lausd.net</a:t>
            </a:r>
            <a:endPar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Resources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2" name="Picture 1">
            <a:extLst>
              <a:ext uri="{FF2B5EF4-FFF2-40B4-BE49-F238E27FC236}">
                <a16:creationId xmlns:a16="http://schemas.microsoft.com/office/drawing/2014/main" id="{D8A384C1-38F5-B7C8-BBBF-71DBB5FE4426}"/>
              </a:ext>
            </a:extLst>
          </p:cNvPr>
          <p:cNvPicPr>
            <a:picLocks noChangeAspect="1"/>
          </p:cNvPicPr>
          <p:nvPr/>
        </p:nvPicPr>
        <p:blipFill>
          <a:blip r:embed="rId7"/>
          <a:stretch>
            <a:fillRect/>
          </a:stretch>
        </p:blipFill>
        <p:spPr>
          <a:xfrm>
            <a:off x="1393327" y="1187778"/>
            <a:ext cx="9221124" cy="3927296"/>
          </a:xfrm>
          <a:prstGeom prst="rect">
            <a:avLst/>
          </a:prstGeom>
        </p:spPr>
      </p:pic>
    </p:spTree>
    <p:extLst>
      <p:ext uri="{BB962C8B-B14F-4D97-AF65-F5344CB8AC3E}">
        <p14:creationId xmlns:p14="http://schemas.microsoft.com/office/powerpoint/2010/main" val="635132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a:hlinkClick r:id="rId5"/>
          </p:cNvPr>
          <p:cNvSpPr txBox="1"/>
          <p:nvPr/>
        </p:nvSpPr>
        <p:spPr>
          <a:xfrm>
            <a:off x="6096000" y="3318570"/>
            <a:ext cx="5449394" cy="523180"/>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hlinkClick r:id="rId5">
                  <a:extLst>
                    <a:ext uri="{A12FA001-AC4F-418D-AE19-62706E023703}">
                      <ahyp:hlinkClr xmlns:ahyp="http://schemas.microsoft.com/office/drawing/2018/hyperlinkcolor" val="tx"/>
                    </a:ext>
                  </a:extLst>
                </a:hlinkClick>
              </a:rPr>
              <a:t>Parent Emergency Guide</a:t>
            </a:r>
            <a:endParaRPr kumimoji="0" lang="en-US" sz="2800" b="0" i="0" u="none" strike="noStrike" kern="0" cap="none" spc="0" normalizeH="0" baseline="0" noProof="0" dirty="0">
              <a:ln>
                <a:noFill/>
              </a:ln>
              <a:solidFill>
                <a:srgbClr val="DFEEFF"/>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Resources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4" name="Object 3">
            <a:extLst>
              <a:ext uri="{FF2B5EF4-FFF2-40B4-BE49-F238E27FC236}">
                <a16:creationId xmlns:a16="http://schemas.microsoft.com/office/drawing/2014/main" id="{8EBADD8E-21A4-B55A-B713-6745034A16DD}"/>
              </a:ext>
            </a:extLst>
          </p:cNvPr>
          <p:cNvGraphicFramePr>
            <a:graphicFrameLocks noChangeAspect="1"/>
          </p:cNvGraphicFramePr>
          <p:nvPr>
            <p:extLst>
              <p:ext uri="{D42A27DB-BD31-4B8C-83A1-F6EECF244321}">
                <p14:modId xmlns:p14="http://schemas.microsoft.com/office/powerpoint/2010/main" val="3502567755"/>
              </p:ext>
            </p:extLst>
          </p:nvPr>
        </p:nvGraphicFramePr>
        <p:xfrm>
          <a:off x="1732411" y="1327150"/>
          <a:ext cx="3886200" cy="5029200"/>
        </p:xfrm>
        <a:graphic>
          <a:graphicData uri="http://schemas.openxmlformats.org/presentationml/2006/ole">
            <mc:AlternateContent xmlns:mc="http://schemas.openxmlformats.org/markup-compatibility/2006">
              <mc:Choice xmlns:v="urn:schemas-microsoft-com:vml" Requires="v">
                <p:oleObj name="Acrobat Document" r:id="rId6" imgW="3886052" imgH="5028936" progId="Acrobat.Document.DC">
                  <p:embed/>
                </p:oleObj>
              </mc:Choice>
              <mc:Fallback>
                <p:oleObj name="Acrobat Document" r:id="rId6" imgW="3886052" imgH="5028936" progId="Acrobat.Document.DC">
                  <p:embed/>
                  <p:pic>
                    <p:nvPicPr>
                      <p:cNvPr id="4" name="Object 3">
                        <a:extLst>
                          <a:ext uri="{FF2B5EF4-FFF2-40B4-BE49-F238E27FC236}">
                            <a16:creationId xmlns:a16="http://schemas.microsoft.com/office/drawing/2014/main" id="{8EBADD8E-21A4-B55A-B713-6745034A16DD}"/>
                          </a:ext>
                        </a:extLst>
                      </p:cNvPr>
                      <p:cNvPicPr/>
                      <p:nvPr/>
                    </p:nvPicPr>
                    <p:blipFill>
                      <a:blip r:embed="rId7"/>
                      <a:stretch>
                        <a:fillRect/>
                      </a:stretch>
                    </p:blipFill>
                    <p:spPr>
                      <a:xfrm>
                        <a:off x="1732411" y="1327150"/>
                        <a:ext cx="3886200" cy="5029200"/>
                      </a:xfrm>
                      <a:prstGeom prst="rect">
                        <a:avLst/>
                      </a:prstGeom>
                    </p:spPr>
                  </p:pic>
                </p:oleObj>
              </mc:Fallback>
            </mc:AlternateContent>
          </a:graphicData>
        </a:graphic>
      </p:graphicFrame>
    </p:spTree>
    <p:extLst>
      <p:ext uri="{BB962C8B-B14F-4D97-AF65-F5344CB8AC3E}">
        <p14:creationId xmlns:p14="http://schemas.microsoft.com/office/powerpoint/2010/main" val="2073806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37"/>
        <p:cNvGrpSpPr/>
        <p:nvPr/>
      </p:nvGrpSpPr>
      <p:grpSpPr>
        <a:xfrm>
          <a:off x="0" y="0"/>
          <a:ext cx="0" cy="0"/>
          <a:chOff x="0" y="0"/>
          <a:chExt cx="0" cy="0"/>
        </a:xfrm>
      </p:grpSpPr>
      <p:pic>
        <p:nvPicPr>
          <p:cNvPr id="239" name="Google Shape;239;p10"/>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244" name="Google Shape;244;p10"/>
          <p:cNvSpPr txBox="1"/>
          <p:nvPr/>
        </p:nvSpPr>
        <p:spPr>
          <a:xfrm>
            <a:off x="330989" y="2266640"/>
            <a:ext cx="11575876" cy="313928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86CAFE"/>
                </a:solidFill>
                <a:effectLst/>
                <a:uLnTx/>
                <a:uFillTx/>
                <a:latin typeface="Poppins"/>
                <a:ea typeface="Poppins"/>
                <a:cs typeface="Poppins"/>
                <a:sym typeface="Poppins"/>
              </a:rPr>
              <a:t>Questions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6600" b="1" kern="0">
                <a:solidFill>
                  <a:srgbClr val="86CAFE"/>
                </a:solidFill>
                <a:latin typeface="Poppins"/>
                <a:cs typeface="Poppins"/>
                <a:sym typeface="Poppins"/>
              </a:rPr>
              <a:t>and</a:t>
            </a:r>
            <a:endParaRPr lang="en-US" sz="6600" b="1" kern="0" dirty="0">
              <a:solidFill>
                <a:srgbClr val="86CAFE"/>
              </a:solidFill>
              <a:latin typeface="Poppins"/>
              <a:cs typeface="Poppins"/>
              <a:sym typeface="Poppi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86CAFE"/>
                </a:solidFill>
                <a:effectLst/>
                <a:uLnTx/>
                <a:uFillTx/>
                <a:latin typeface="Poppins"/>
                <a:ea typeface="+mn-ea"/>
                <a:cs typeface="Poppins"/>
                <a:sym typeface="Poppins"/>
              </a:rPr>
              <a:t>Public Comment</a:t>
            </a: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9929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9" name="Google Shape;270;p13">
            <a:extLst>
              <a:ext uri="{FF2B5EF4-FFF2-40B4-BE49-F238E27FC236}">
                <a16:creationId xmlns:a16="http://schemas.microsoft.com/office/drawing/2014/main" id="{716E623D-D4DE-4EB9-A7BD-ABEEC631D91E}"/>
              </a:ext>
            </a:extLst>
          </p:cNvPr>
          <p:cNvPicPr preferRelativeResize="0"/>
          <p:nvPr/>
        </p:nvPicPr>
        <p:blipFill rotWithShape="1">
          <a:blip r:embed="rId3">
            <a:alphaModFix/>
          </a:blip>
          <a:srcRect/>
          <a:stretch/>
        </p:blipFill>
        <p:spPr>
          <a:xfrm>
            <a:off x="-992504"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mn-ea"/>
                <a:cs typeface="Poppins"/>
                <a:sym typeface="Poppins"/>
              </a:rPr>
              <a:t>School’s ISSP Contact</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Google Shape;274;p13">
            <a:extLst>
              <a:ext uri="{FF2B5EF4-FFF2-40B4-BE49-F238E27FC236}">
                <a16:creationId xmlns:a16="http://schemas.microsoft.com/office/drawing/2014/main" id="{5E6A537D-E46D-CC27-3BD2-32157B9E127C}"/>
              </a:ext>
            </a:extLst>
          </p:cNvPr>
          <p:cNvSpPr txBox="1"/>
          <p:nvPr/>
        </p:nvSpPr>
        <p:spPr>
          <a:xfrm>
            <a:off x="1937364" y="2044046"/>
            <a:ext cx="6814623" cy="224672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EAE7E4"/>
              </a:buClr>
              <a:buSzPts val="1100"/>
              <a:buFontTx/>
              <a:buNone/>
              <a:tabLst/>
              <a:defRPr/>
            </a:pPr>
            <a:r>
              <a:rPr kumimoji="0" lang="en-US" sz="28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Enter school site contact information: </a:t>
            </a:r>
            <a:r>
              <a:rPr lang="en-US" sz="2800" kern="0" dirty="0">
                <a:solidFill>
                  <a:srgbClr val="FF0000"/>
                </a:solidFill>
                <a:latin typeface="Poppins Light"/>
                <a:ea typeface="Poppins Light"/>
                <a:cs typeface="Poppins Light"/>
                <a:sym typeface="Poppins Light"/>
              </a:rPr>
              <a:t>N</a:t>
            </a:r>
            <a:r>
              <a:rPr kumimoji="0" lang="en-US" sz="2800" b="0" i="0" u="none" strike="noStrike" kern="0" cap="none" spc="0" normalizeH="0" baseline="0" noProof="0" dirty="0" err="1">
                <a:ln>
                  <a:noFill/>
                </a:ln>
                <a:solidFill>
                  <a:srgbClr val="FF0000"/>
                </a:solidFill>
                <a:effectLst/>
                <a:uLnTx/>
                <a:uFillTx/>
                <a:latin typeface="Poppins Light"/>
                <a:ea typeface="Poppins Light"/>
                <a:cs typeface="Poppins Light"/>
                <a:sym typeface="Poppins Light"/>
              </a:rPr>
              <a:t>ame</a:t>
            </a:r>
            <a:endParaRPr lang="en-US" sz="2800" kern="0" dirty="0">
              <a:solidFill>
                <a:srgbClr val="FF0000"/>
              </a:solidFill>
              <a:latin typeface="Poppins Light"/>
              <a:ea typeface="Poppins Light"/>
              <a:cs typeface="Poppins Light"/>
              <a:sym typeface="Poppins Light"/>
            </a:endParaRPr>
          </a:p>
          <a:p>
            <a:pPr marL="0" marR="0" lvl="0" indent="0" algn="l" defTabSz="914400" rtl="0" eaLnBrk="1" fontAlgn="auto" latinLnBrk="0" hangingPunct="1">
              <a:lnSpc>
                <a:spcPct val="100000"/>
              </a:lnSpc>
              <a:spcBef>
                <a:spcPts val="0"/>
              </a:spcBef>
              <a:spcAft>
                <a:spcPts val="0"/>
              </a:spcAft>
              <a:buClr>
                <a:srgbClr val="EAE7E4"/>
              </a:buClr>
              <a:buSzPts val="1100"/>
              <a:buFontTx/>
              <a:buNone/>
              <a:tabLst/>
              <a:defRPr/>
            </a:pPr>
            <a:r>
              <a:rPr kumimoji="0" lang="en-US" sz="28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Position</a:t>
            </a:r>
          </a:p>
          <a:p>
            <a:pPr marL="0" marR="0" lvl="0" indent="0" algn="l" defTabSz="914400" rtl="0" eaLnBrk="1" fontAlgn="auto" latinLnBrk="0" hangingPunct="1">
              <a:lnSpc>
                <a:spcPct val="100000"/>
              </a:lnSpc>
              <a:spcBef>
                <a:spcPts val="0"/>
              </a:spcBef>
              <a:spcAft>
                <a:spcPts val="0"/>
              </a:spcAft>
              <a:buClr>
                <a:srgbClr val="EAE7E4"/>
              </a:buClr>
              <a:buSzPts val="1100"/>
              <a:buFontTx/>
              <a:buNone/>
              <a:tabLst/>
              <a:defRPr/>
            </a:pPr>
            <a:r>
              <a:rPr lang="en-US" sz="2800" kern="0" dirty="0">
                <a:solidFill>
                  <a:srgbClr val="FF0000"/>
                </a:solidFill>
                <a:latin typeface="Poppins Light"/>
                <a:ea typeface="Poppins Light"/>
                <a:cs typeface="Poppins Light"/>
                <a:sym typeface="Poppins Light"/>
              </a:rPr>
              <a:t>E</a:t>
            </a:r>
            <a:r>
              <a:rPr kumimoji="0" lang="en-US" sz="28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mail address</a:t>
            </a:r>
          </a:p>
          <a:p>
            <a:pPr marL="0" marR="0" lvl="0" indent="0" algn="l" defTabSz="914400" rtl="0" eaLnBrk="1" fontAlgn="auto" latinLnBrk="0" hangingPunct="1">
              <a:lnSpc>
                <a:spcPct val="100000"/>
              </a:lnSpc>
              <a:spcBef>
                <a:spcPts val="0"/>
              </a:spcBef>
              <a:spcAft>
                <a:spcPts val="0"/>
              </a:spcAft>
              <a:buClr>
                <a:srgbClr val="EAE7E4"/>
              </a:buClr>
              <a:buSzPts val="1100"/>
              <a:buFontTx/>
              <a:buNone/>
              <a:tabLst/>
              <a:defRPr/>
            </a:pPr>
            <a:r>
              <a:rPr lang="en-US" sz="2800" kern="0" dirty="0">
                <a:solidFill>
                  <a:srgbClr val="FF0000"/>
                </a:solidFill>
                <a:latin typeface="Poppins Light"/>
                <a:ea typeface="Poppins Light"/>
                <a:cs typeface="Poppins Light"/>
                <a:sym typeface="Poppins Light"/>
              </a:rPr>
              <a:t>T</a:t>
            </a:r>
            <a:r>
              <a:rPr kumimoji="0" lang="en-US" sz="2800" b="0" i="0" u="none" strike="noStrike" kern="0" cap="none" spc="0" normalizeH="0" baseline="0" noProof="0" dirty="0" err="1">
                <a:ln>
                  <a:noFill/>
                </a:ln>
                <a:solidFill>
                  <a:srgbClr val="FF0000"/>
                </a:solidFill>
                <a:effectLst/>
                <a:uLnTx/>
                <a:uFillTx/>
                <a:latin typeface="Poppins Light"/>
                <a:ea typeface="Poppins Light"/>
                <a:cs typeface="Poppins Light"/>
                <a:sym typeface="Poppins Light"/>
              </a:rPr>
              <a:t>elephone</a:t>
            </a:r>
            <a:r>
              <a:rPr kumimoji="0" lang="en-US" sz="28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 number</a:t>
            </a:r>
          </a:p>
        </p:txBody>
      </p:sp>
    </p:spTree>
    <p:extLst>
      <p:ext uri="{BB962C8B-B14F-4D97-AF65-F5344CB8AC3E}">
        <p14:creationId xmlns:p14="http://schemas.microsoft.com/office/powerpoint/2010/main" val="731309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37"/>
        <p:cNvGrpSpPr/>
        <p:nvPr/>
      </p:nvGrpSpPr>
      <p:grpSpPr>
        <a:xfrm>
          <a:off x="0" y="0"/>
          <a:ext cx="0" cy="0"/>
          <a:chOff x="0" y="0"/>
          <a:chExt cx="0" cy="0"/>
        </a:xfrm>
      </p:grpSpPr>
      <p:pic>
        <p:nvPicPr>
          <p:cNvPr id="239" name="Google Shape;239;p10"/>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244" name="Google Shape;244;p10"/>
          <p:cNvSpPr txBox="1"/>
          <p:nvPr/>
        </p:nvSpPr>
        <p:spPr>
          <a:xfrm>
            <a:off x="1270889" y="2367191"/>
            <a:ext cx="9650221" cy="212361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86CAFE"/>
                </a:solidFill>
                <a:effectLst/>
                <a:uLnTx/>
                <a:uFillTx/>
                <a:latin typeface="Poppins"/>
                <a:ea typeface="Poppins"/>
                <a:cs typeface="Poppins"/>
                <a:sym typeface="Poppins"/>
              </a:rPr>
              <a:t>We appreciate your participation today.</a:t>
            </a: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9427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193795"/>
            <a:ext cx="9936005" cy="4154943"/>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Consists of a collaborative process led by the School Site Council or the School Safety Planning Committee (includes law enforcement representation)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Requires data-gathering and analysis by the school</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Relies on District, online template with related policy/protocol embedded</a:t>
            </a:r>
            <a:endParaRPr lang="en-US" sz="2400" kern="0" dirty="0">
              <a:solidFill>
                <a:srgbClr val="EAE7E4"/>
              </a:solidFill>
              <a:latin typeface="Poppins Light"/>
              <a:ea typeface="Poppins Light"/>
              <a:cs typeface="Poppins Light"/>
              <a:sym typeface="Poppins Light"/>
            </a:endParaRP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S</a:t>
            </a:r>
            <a:r>
              <a:rPr kumimoji="0" lang="en-US" sz="2400" b="0" i="0" u="none" strike="noStrike" kern="0" cap="none" spc="0" normalizeH="0" baseline="0" noProof="0" dirty="0" err="1">
                <a:ln>
                  <a:noFill/>
                </a:ln>
                <a:solidFill>
                  <a:srgbClr val="EAE7E4"/>
                </a:solidFill>
                <a:effectLst/>
                <a:uLnTx/>
                <a:uFillTx/>
                <a:latin typeface="Poppins Light"/>
                <a:ea typeface="Poppins Light"/>
                <a:cs typeface="Poppins Light"/>
                <a:sym typeface="Poppins Light"/>
              </a:rPr>
              <a:t>chool</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 enters/reviews data for updates and maintains current hard copy</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Requires annual (by October 1) and ongoing updates throughout the year</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School’s current ISSP is available for review</a:t>
            </a:r>
          </a:p>
        </p:txBody>
      </p:sp>
      <p:sp>
        <p:nvSpPr>
          <p:cNvPr id="275" name="Google Shape;275;p13"/>
          <p:cNvSpPr txBox="1"/>
          <p:nvPr/>
        </p:nvSpPr>
        <p:spPr>
          <a:xfrm>
            <a:off x="330989" y="360650"/>
            <a:ext cx="8325331"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Process for Updating the ISSP</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40458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11188700" cy="5293716"/>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ISSP requires the following data be annually reviewed/updated or completed by the school:</a:t>
            </a:r>
          </a:p>
          <a:p>
            <a:pPr marR="0" lvl="0" algn="l" defTabSz="914400" rtl="0" eaLnBrk="1" fontAlgn="auto" latinLnBrk="0" hangingPunct="1">
              <a:lnSpc>
                <a:spcPct val="100000"/>
              </a:lnSpc>
              <a:spcBef>
                <a:spcPts val="0"/>
              </a:spcBef>
              <a:spcAft>
                <a:spcPts val="0"/>
              </a:spcAft>
              <a:buClr>
                <a:srgbClr val="EAE7E4"/>
              </a:buClr>
              <a:buSzPts val="1100"/>
              <a:tabLst/>
              <a:defRPr/>
            </a:pPr>
            <a:endPar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School Site Council or School Safety Planning Committee members (the group responsible for updating the ISSP)</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Assessments (in up to 12 areas, such as health services, staff wellness, campus safety, mandated reporting/notification, attendance/engagement, and parent/community engagement)</a:t>
            </a:r>
          </a:p>
          <a:p>
            <a:pPr marL="171450" indent="-171450">
              <a:buClr>
                <a:srgbClr val="EAE7E4"/>
              </a:buClr>
              <a:buSzPts val="1100"/>
              <a:buFont typeface="Arial"/>
              <a:buChar char="•"/>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Goals and data summary (for attendance, school discipline, threat/hazard and emergency function)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Identifying emergency team members for 14 teams/positions</a:t>
            </a:r>
            <a:r>
              <a:rPr lang="en-US" sz="2200" kern="0" dirty="0">
                <a:solidFill>
                  <a:srgbClr val="EAE7E4"/>
                </a:solidFill>
                <a:latin typeface="Poppins Light"/>
                <a:ea typeface="Poppins Light"/>
                <a:cs typeface="Poppins Light"/>
                <a:sym typeface="Poppins Light"/>
              </a:rPr>
              <a:t>, as well as the Incident Command, School Site Crisis and School Site Suicide/Threat Risk Assessment teams</a:t>
            </a:r>
            <a:endPar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Meeting locations for emergency teams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endPar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8325331"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Process for Updating the ISSP</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71888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11188700" cy="4278054"/>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ISSP requires the following data be annually reviewed/updated or completed by the school:</a:t>
            </a:r>
          </a:p>
          <a:p>
            <a:pPr marR="0" lvl="0" algn="l" defTabSz="914400" rtl="0" eaLnBrk="1" fontAlgn="auto" latinLnBrk="0" hangingPunct="1">
              <a:lnSpc>
                <a:spcPct val="100000"/>
              </a:lnSpc>
              <a:spcBef>
                <a:spcPts val="0"/>
              </a:spcBef>
              <a:spcAft>
                <a:spcPts val="0"/>
              </a:spcAft>
              <a:buClr>
                <a:srgbClr val="EAE7E4"/>
              </a:buClr>
              <a:buSzPts val="1100"/>
              <a:tabLst/>
              <a:defRPr/>
            </a:pPr>
            <a:endPar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bin location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200" kern="0" dirty="0">
                <a:solidFill>
                  <a:srgbClr val="EAE7E4"/>
                </a:solidFill>
                <a:latin typeface="Poppins Light"/>
                <a:ea typeface="Poppins Light"/>
                <a:cs typeface="Poppins Light"/>
                <a:sym typeface="Poppins Light"/>
              </a:rPr>
              <a:t>Automatic External Defibrillator (AED) Location</a:t>
            </a:r>
            <a:endPar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Plans for loss of utilities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Offsite locations (used in situations which require evacuating from the school premises and relocating to an off-campus site)</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200" kern="0" dirty="0">
                <a:solidFill>
                  <a:srgbClr val="EAE7E4"/>
                </a:solidFill>
                <a:latin typeface="Poppins Light"/>
                <a:ea typeface="Poppins Light"/>
                <a:cs typeface="Poppins Light"/>
                <a:sym typeface="Poppins Light"/>
              </a:rPr>
              <a:t>Signature Page</a:t>
            </a:r>
            <a:endPar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200" b="0" i="1" u="none" strike="noStrike" kern="0" cap="none" spc="0" normalizeH="0" baseline="0" noProof="0" dirty="0">
                <a:ln>
                  <a:noFill/>
                </a:ln>
                <a:solidFill>
                  <a:srgbClr val="EAE7E4"/>
                </a:solidFill>
                <a:effectLst/>
                <a:uLnTx/>
                <a:uFillTx/>
                <a:latin typeface="Poppins Light"/>
                <a:ea typeface="Poppins Light"/>
                <a:cs typeface="Poppins Light"/>
                <a:sym typeface="Poppins Light"/>
              </a:rPr>
              <a:t>Every School Safe </a:t>
            </a:r>
            <a:r>
              <a:rPr kumimoji="0" lang="en-US" sz="22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training dates (topics include grooming awareness, substance use awareness, and cybersecurity)</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endPar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8325331"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Process for Updating the ISSP</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623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4" name="Google Shape;244;p10">
            <a:extLst>
              <a:ext uri="{FF2B5EF4-FFF2-40B4-BE49-F238E27FC236}">
                <a16:creationId xmlns:a16="http://schemas.microsoft.com/office/drawing/2014/main" id="{A8440BC5-112B-FB8D-C759-2D68FA341804}"/>
              </a:ext>
            </a:extLst>
          </p:cNvPr>
          <p:cNvSpPr txBox="1"/>
          <p:nvPr/>
        </p:nvSpPr>
        <p:spPr>
          <a:xfrm>
            <a:off x="6003889" y="2105581"/>
            <a:ext cx="5414903" cy="264683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600" b="1" i="0" u="none" strike="noStrike" kern="0" cap="none" spc="0" normalizeH="0" baseline="0" noProof="0" dirty="0">
                <a:ln>
                  <a:noFill/>
                </a:ln>
                <a:solidFill>
                  <a:srgbClr val="86CAFE"/>
                </a:solidFill>
                <a:effectLst/>
                <a:uLnTx/>
                <a:uFillTx/>
                <a:latin typeface="Poppins"/>
                <a:ea typeface="Poppins"/>
                <a:cs typeface="Poppins"/>
                <a:sym typeface="Poppins"/>
              </a:rPr>
              <a:t>ISSP</a:t>
            </a:r>
            <a:endParaRPr kumimoji="0" sz="60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2" name="Picture 1">
            <a:extLst>
              <a:ext uri="{FF2B5EF4-FFF2-40B4-BE49-F238E27FC236}">
                <a16:creationId xmlns:a16="http://schemas.microsoft.com/office/drawing/2014/main" id="{F7302E86-2B60-3A5F-0F7D-35A13CDD999F}"/>
              </a:ext>
            </a:extLst>
          </p:cNvPr>
          <p:cNvPicPr>
            <a:picLocks noChangeAspect="1"/>
          </p:cNvPicPr>
          <p:nvPr/>
        </p:nvPicPr>
        <p:blipFill>
          <a:blip r:embed="rId5"/>
          <a:stretch>
            <a:fillRect/>
          </a:stretch>
        </p:blipFill>
        <p:spPr>
          <a:xfrm>
            <a:off x="496116" y="235812"/>
            <a:ext cx="4499396" cy="6160430"/>
          </a:xfrm>
          <a:prstGeom prst="rect">
            <a:avLst/>
          </a:prstGeom>
        </p:spPr>
      </p:pic>
    </p:spTree>
    <p:extLst>
      <p:ext uri="{BB962C8B-B14F-4D97-AF65-F5344CB8AC3E}">
        <p14:creationId xmlns:p14="http://schemas.microsoft.com/office/powerpoint/2010/main" val="50131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92505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pic>
        <p:nvPicPr>
          <p:cNvPr id="6" name="Picture 5">
            <a:extLst>
              <a:ext uri="{FF2B5EF4-FFF2-40B4-BE49-F238E27FC236}">
                <a16:creationId xmlns:a16="http://schemas.microsoft.com/office/drawing/2014/main" id="{5F5532A5-3483-A0FF-39AD-BBEEDCB911B4}"/>
              </a:ext>
            </a:extLst>
          </p:cNvPr>
          <p:cNvPicPr>
            <a:picLocks noChangeAspect="1"/>
          </p:cNvPicPr>
          <p:nvPr/>
        </p:nvPicPr>
        <p:blipFill>
          <a:blip r:embed="rId5"/>
          <a:stretch>
            <a:fillRect/>
          </a:stretch>
        </p:blipFill>
        <p:spPr>
          <a:xfrm>
            <a:off x="1138713" y="728691"/>
            <a:ext cx="4235668" cy="5835950"/>
          </a:xfrm>
          <a:prstGeom prst="rect">
            <a:avLst/>
          </a:prstGeom>
        </p:spPr>
      </p:pic>
      <p:pic>
        <p:nvPicPr>
          <p:cNvPr id="8" name="Picture 7">
            <a:extLst>
              <a:ext uri="{FF2B5EF4-FFF2-40B4-BE49-F238E27FC236}">
                <a16:creationId xmlns:a16="http://schemas.microsoft.com/office/drawing/2014/main" id="{1CC2091A-8B5C-4463-685E-A2016FB3A1A4}"/>
              </a:ext>
            </a:extLst>
          </p:cNvPr>
          <p:cNvPicPr>
            <a:picLocks noChangeAspect="1"/>
          </p:cNvPicPr>
          <p:nvPr/>
        </p:nvPicPr>
        <p:blipFill>
          <a:blip r:embed="rId6"/>
          <a:stretch>
            <a:fillRect/>
          </a:stretch>
        </p:blipFill>
        <p:spPr>
          <a:xfrm>
            <a:off x="6189044" y="767546"/>
            <a:ext cx="4021967" cy="5797095"/>
          </a:xfrm>
          <a:prstGeom prst="rect">
            <a:avLst/>
          </a:prstGeom>
        </p:spPr>
      </p:pic>
    </p:spTree>
    <p:extLst>
      <p:ext uri="{BB962C8B-B14F-4D97-AF65-F5344CB8AC3E}">
        <p14:creationId xmlns:p14="http://schemas.microsoft.com/office/powerpoint/2010/main" val="158781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1032443" y="0"/>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pic>
        <p:nvPicPr>
          <p:cNvPr id="4" name="Picture 3">
            <a:extLst>
              <a:ext uri="{FF2B5EF4-FFF2-40B4-BE49-F238E27FC236}">
                <a16:creationId xmlns:a16="http://schemas.microsoft.com/office/drawing/2014/main" id="{8CCBE5D7-A021-2270-091A-F0B2EBCC26B9}"/>
              </a:ext>
            </a:extLst>
          </p:cNvPr>
          <p:cNvPicPr>
            <a:picLocks noChangeAspect="1"/>
          </p:cNvPicPr>
          <p:nvPr/>
        </p:nvPicPr>
        <p:blipFill>
          <a:blip r:embed="rId5"/>
          <a:stretch>
            <a:fillRect/>
          </a:stretch>
        </p:blipFill>
        <p:spPr>
          <a:xfrm>
            <a:off x="975383" y="597546"/>
            <a:ext cx="4292821" cy="6007409"/>
          </a:xfrm>
          <a:prstGeom prst="rect">
            <a:avLst/>
          </a:prstGeom>
        </p:spPr>
      </p:pic>
      <p:pic>
        <p:nvPicPr>
          <p:cNvPr id="6" name="Picture 5">
            <a:extLst>
              <a:ext uri="{FF2B5EF4-FFF2-40B4-BE49-F238E27FC236}">
                <a16:creationId xmlns:a16="http://schemas.microsoft.com/office/drawing/2014/main" id="{DBFF768C-4A65-8DE9-40E7-D951FC077A5B}"/>
              </a:ext>
            </a:extLst>
          </p:cNvPr>
          <p:cNvPicPr>
            <a:picLocks noChangeAspect="1"/>
          </p:cNvPicPr>
          <p:nvPr/>
        </p:nvPicPr>
        <p:blipFill>
          <a:blip r:embed="rId6"/>
          <a:stretch>
            <a:fillRect/>
          </a:stretch>
        </p:blipFill>
        <p:spPr>
          <a:xfrm>
            <a:off x="6076250" y="590623"/>
            <a:ext cx="4191215" cy="6007409"/>
          </a:xfrm>
          <a:prstGeom prst="rect">
            <a:avLst/>
          </a:prstGeom>
        </p:spPr>
      </p:pic>
    </p:spTree>
    <p:extLst>
      <p:ext uri="{BB962C8B-B14F-4D97-AF65-F5344CB8AC3E}">
        <p14:creationId xmlns:p14="http://schemas.microsoft.com/office/powerpoint/2010/main" val="387878998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99a3076-9c23-42ba-af0d-338302e3292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FB691C5C2ED04BB3F881B1A7639E7A" ma:contentTypeVersion="11" ma:contentTypeDescription="Create a new document." ma:contentTypeScope="" ma:versionID="98aa6c017dff2fb5fbaef879d6b5125b">
  <xsd:schema xmlns:xsd="http://www.w3.org/2001/XMLSchema" xmlns:xs="http://www.w3.org/2001/XMLSchema" xmlns:p="http://schemas.microsoft.com/office/2006/metadata/properties" xmlns:ns3="199a3076-9c23-42ba-af0d-338302e32928" xmlns:ns4="86869b51-e61b-4e6b-9440-f4d573d1a1f1" targetNamespace="http://schemas.microsoft.com/office/2006/metadata/properties" ma:root="true" ma:fieldsID="8881319734d22e75abc53d0b5a621e6b" ns3:_="" ns4:_="">
    <xsd:import namespace="199a3076-9c23-42ba-af0d-338302e32928"/>
    <xsd:import namespace="86869b51-e61b-4e6b-9440-f4d573d1a1f1"/>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9a3076-9c23-42ba-af0d-338302e329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869b51-e61b-4e6b-9440-f4d573d1a1f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19BFDA-E00B-438B-B39C-47B5118C2FB8}">
  <ds:schemaRefs>
    <ds:schemaRef ds:uri="http://schemas.microsoft.com/sharepoint/v3/contenttype/forms"/>
  </ds:schemaRefs>
</ds:datastoreItem>
</file>

<file path=customXml/itemProps2.xml><?xml version="1.0" encoding="utf-8"?>
<ds:datastoreItem xmlns:ds="http://schemas.openxmlformats.org/officeDocument/2006/customXml" ds:itemID="{E82F203D-E4FE-4083-9C31-C6B84CCFDC8D}">
  <ds:schemaRefs>
    <ds:schemaRef ds:uri="http://purl.org/dc/dcmitype/"/>
    <ds:schemaRef ds:uri="http://schemas.microsoft.com/office/2006/documentManagement/types"/>
    <ds:schemaRef ds:uri="http://purl.org/dc/elements/1.1/"/>
    <ds:schemaRef ds:uri="199a3076-9c23-42ba-af0d-338302e32928"/>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86869b51-e61b-4e6b-9440-f4d573d1a1f1"/>
    <ds:schemaRef ds:uri="http://purl.org/dc/terms/"/>
  </ds:schemaRefs>
</ds:datastoreItem>
</file>

<file path=customXml/itemProps3.xml><?xml version="1.0" encoding="utf-8"?>
<ds:datastoreItem xmlns:ds="http://schemas.openxmlformats.org/officeDocument/2006/customXml" ds:itemID="{023E2F1C-ECBB-4646-B5C2-AAE1542272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9a3076-9c23-42ba-af0d-338302e32928"/>
    <ds:schemaRef ds:uri="86869b51-e61b-4e6b-9440-f4d573d1a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15290</TotalTime>
  <Words>5671</Words>
  <Application>Microsoft Office PowerPoint</Application>
  <PresentationFormat>Widescreen</PresentationFormat>
  <Paragraphs>538</Paragraphs>
  <Slides>39</Slides>
  <Notes>39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2" baseType="lpstr">
      <vt:lpstr>Aptos</vt:lpstr>
      <vt:lpstr>Arial</vt:lpstr>
      <vt:lpstr>Bahnschrift SemiLight</vt:lpstr>
      <vt:lpstr>Calibri</vt:lpstr>
      <vt:lpstr>Helvetica</vt:lpstr>
      <vt:lpstr>Helvetica Neue</vt:lpstr>
      <vt:lpstr>Poppins</vt:lpstr>
      <vt:lpstr>Poppins Light</vt:lpstr>
      <vt:lpstr>Poppins SemiBold</vt:lpstr>
      <vt:lpstr>Segoe UI</vt:lpstr>
      <vt:lpstr>Times New Roman</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Eusebio, Ronald John</dc:creator>
  <cp:lastModifiedBy>Romero, Danielle</cp:lastModifiedBy>
  <cp:revision>10</cp:revision>
  <dcterms:created xsi:type="dcterms:W3CDTF">2023-07-07T15:53:54Z</dcterms:created>
  <dcterms:modified xsi:type="dcterms:W3CDTF">2025-09-18T22:38:54Z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0x01010052FB691C5C2ED04BB3F881B1A7639E7A</vt:lpwstr>
  </property>
</Properties>
</file>